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73" r:id="rId9"/>
    <p:sldId id="274" r:id="rId10"/>
    <p:sldId id="263" r:id="rId11"/>
    <p:sldId id="271" r:id="rId12"/>
    <p:sldId id="269" r:id="rId13"/>
    <p:sldId id="275" r:id="rId14"/>
    <p:sldId id="276" r:id="rId15"/>
    <p:sldId id="278" r:id="rId16"/>
    <p:sldId id="277" r:id="rId17"/>
    <p:sldId id="272" r:id="rId18"/>
    <p:sldId id="267" r:id="rId19"/>
    <p:sldId id="268" r:id="rId20"/>
    <p:sldId id="266" r:id="rId21"/>
    <p:sldId id="265" r:id="rId22"/>
    <p:sldId id="270" r:id="rId23"/>
    <p:sldId id="279" r:id="rId24"/>
    <p:sldId id="281" r:id="rId25"/>
    <p:sldId id="284" r:id="rId26"/>
    <p:sldId id="283" r:id="rId27"/>
    <p:sldId id="282" r:id="rId28"/>
    <p:sldId id="287" r:id="rId29"/>
    <p:sldId id="286" r:id="rId30"/>
    <p:sldId id="285" r:id="rId31"/>
    <p:sldId id="280" r:id="rId32"/>
    <p:sldId id="288" r:id="rId33"/>
    <p:sldId id="290" r:id="rId34"/>
    <p:sldId id="289" r:id="rId35"/>
    <p:sldId id="291" r:id="rId36"/>
    <p:sldId id="264"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023" autoAdjust="0"/>
  </p:normalViewPr>
  <p:slideViewPr>
    <p:cSldViewPr snapToGrid="0">
      <p:cViewPr varScale="1">
        <p:scale>
          <a:sx n="79" d="100"/>
          <a:sy n="79" d="100"/>
        </p:scale>
        <p:origin x="10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AF1D2-5E85-4177-8F2A-15808F877806}"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EFF2E-C173-4E41-813B-AE31B947FDB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afetyfirst.airbus.com/wake-vortic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马尔可夫链蒙特卡罗采样策略建立了一个不可约的非周期马尔可夫链，其中平稳分布等于感兴趣的后验分布。这种方法称为 </a:t>
            </a:r>
            <a:r>
              <a:rPr lang="en-US" altLang="zh-CN" dirty="0"/>
              <a:t>Metropolis </a:t>
            </a:r>
            <a:r>
              <a:rPr lang="zh-CN" altLang="en-US" dirty="0"/>
              <a:t>算法，适用于广泛的贝叶斯推理问题。</a:t>
            </a:r>
            <a:endParaRPr lang="en-US" altLang="zh-CN" dirty="0"/>
          </a:p>
          <a:p>
            <a:r>
              <a:rPr lang="zh-CN" altLang="en-US" b="0" i="0" dirty="0">
                <a:solidFill>
                  <a:srgbClr val="222222"/>
                </a:solidFill>
                <a:effectLst/>
                <a:highlight>
                  <a:srgbClr val="F7F7FA"/>
                </a:highlight>
                <a:latin typeface="SF Pro Display"/>
              </a:rPr>
              <a:t>平稳状态意味着算法已经达到了一种状态，其中生成的样本的分布不再随时间显著变化，而是稳定下来，这样的样本分布接近或等同于目标分布。一旦达到平稳状态，从算法中生成的任何新样本都可以被认为是从目标分布中抽取的。</a:t>
            </a:r>
            <a:endParaRPr lang="en-US" altLang="zh-CN" b="0" i="0" dirty="0">
              <a:solidFill>
                <a:srgbClr val="222222"/>
              </a:solidFill>
              <a:effectLst/>
              <a:highlight>
                <a:srgbClr val="F7F7FA"/>
              </a:highlight>
              <a:latin typeface="SF Pro Display"/>
            </a:endParaRPr>
          </a:p>
          <a:p>
            <a:endParaRPr lang="en-US" altLang="zh-CN" b="0" i="0" dirty="0">
              <a:solidFill>
                <a:srgbClr val="222222"/>
              </a:solidFill>
              <a:effectLst/>
              <a:highlight>
                <a:srgbClr val="F7F7FA"/>
              </a:highlight>
              <a:latin typeface="SF Pro Display"/>
            </a:endParaRPr>
          </a:p>
          <a:p>
            <a:r>
              <a:rPr lang="en-US" altLang="zh-CN" dirty="0"/>
              <a:t>MH</a:t>
            </a:r>
            <a:r>
              <a:rPr lang="zh-CN" altLang="en-US" dirty="0"/>
              <a:t>算法是一个基于</a:t>
            </a:r>
            <a:r>
              <a:rPr lang="en-US" altLang="zh-CN" dirty="0"/>
              <a:t>Markov Chain Monte Carlo(MCMC) </a:t>
            </a:r>
            <a:r>
              <a:rPr lang="zh-CN" altLang="en-US" dirty="0"/>
              <a:t>的近似算法。它实现的原理是首先根据给定的任意一个概率分布，构造一个以该分布为静态分布的</a:t>
            </a:r>
            <a:r>
              <a:rPr lang="en-US" altLang="zh-CN" dirty="0"/>
              <a:t>Markov Chain</a:t>
            </a:r>
            <a:r>
              <a:rPr lang="zh-CN" altLang="en-US" dirty="0"/>
              <a:t>，然后执行该</a:t>
            </a:r>
            <a:r>
              <a:rPr lang="en-US" altLang="zh-CN" dirty="0"/>
              <a:t>Markov Chain </a:t>
            </a:r>
            <a:r>
              <a:rPr lang="zh-CN" altLang="en-US" dirty="0"/>
              <a:t>到达收敛之后（每个点被访问的概率服从静态分布）开始采样，此时获得的采样集合近似认为是服从给定分布 </a:t>
            </a:r>
            <a:r>
              <a:rPr lang="en-US" altLang="zh-CN" dirty="0"/>
              <a:t>π</a:t>
            </a:r>
            <a:r>
              <a:rPr lang="zh-CN" altLang="en-US" dirty="0"/>
              <a:t>𝜋 的。</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6</a:t>
            </a:fld>
            <a:endParaRPr lang="zh-CN" altLang="en-US"/>
          </a:p>
        </p:txBody>
      </p:sp>
    </p:spTree>
    <p:extLst>
      <p:ext uri="{BB962C8B-B14F-4D97-AF65-F5344CB8AC3E}">
        <p14:creationId xmlns:p14="http://schemas.microsoft.com/office/powerpoint/2010/main" val="118766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20</a:t>
            </a:fld>
            <a:endParaRPr lang="zh-CN" altLang="en-US"/>
          </a:p>
        </p:txBody>
      </p:sp>
    </p:spTree>
    <p:extLst>
      <p:ext uri="{BB962C8B-B14F-4D97-AF65-F5344CB8AC3E}">
        <p14:creationId xmlns:p14="http://schemas.microsoft.com/office/powerpoint/2010/main" val="1682288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向用户提供四个由特定材料组成的物体的完整视频，其中包含完全的碰撞。通过这种方式，用户可以推断出他们头脑中与该材料相关的物理属性。我们选择一个不同的对象，但由相同的材料组成，向用户展示该对象的视频，但只到碰撞的时刻。最后，我们要求用户标记他们认为目标物体（硬纸板或泡沫）在碰撞后的位置，即目标将移动多远。我们测试了每个案例中的</a:t>
            </a:r>
            <a:r>
              <a:rPr lang="en-US" altLang="zh-CN" dirty="0"/>
              <a:t>30</a:t>
            </a:r>
            <a:r>
              <a:rPr lang="zh-CN" altLang="en-US" dirty="0"/>
              <a:t>个用户。</a:t>
            </a:r>
            <a:endParaRPr lang="en-US" altLang="zh-CN" dirty="0"/>
          </a:p>
          <a:p>
            <a:endParaRPr lang="en-US" altLang="zh-CN" dirty="0"/>
          </a:p>
          <a:p>
            <a:r>
              <a:rPr lang="en-US" altLang="zh-CN" dirty="0"/>
              <a:t>Galileo</a:t>
            </a:r>
            <a:r>
              <a:rPr lang="zh-CN" altLang="en-US" dirty="0"/>
              <a:t>模型预测阶段：</a:t>
            </a:r>
          </a:p>
          <a:p>
            <a:r>
              <a:rPr lang="zh-CN" altLang="en-US" dirty="0"/>
              <a:t>对于给定的部分视频，为了让</a:t>
            </a:r>
            <a:r>
              <a:rPr lang="en-US" altLang="zh-CN" dirty="0"/>
              <a:t>Galileo</a:t>
            </a:r>
            <a:r>
              <a:rPr lang="zh-CN" altLang="en-US" dirty="0"/>
              <a:t>生成预测的目的地，首先运行模型以拟合视频的一部分，以此来估计其摩擦系数。</a:t>
            </a:r>
          </a:p>
          <a:p>
            <a:r>
              <a:rPr lang="zh-CN" altLang="en-US" dirty="0"/>
              <a:t>然后，通过观察其他由相同材料制成且参与碰撞的物体，平均这些物体的密度值来估计目标物体的密度。</a:t>
            </a:r>
          </a:p>
          <a:p>
            <a:r>
              <a:rPr lang="zh-CN" altLang="en-US" dirty="0"/>
              <a:t>进一步地，通过平均其他碰撞的估计来估算目标物体的密度（质量）和摩擦系数。</a:t>
            </a:r>
          </a:p>
          <a:p>
            <a:r>
              <a:rPr lang="zh-CN" altLang="en-US" dirty="0"/>
              <a:t>现在，模型拥有了预测碰撞后目标物体终点位置所需的所有信息。</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21</a:t>
            </a:fld>
            <a:endParaRPr lang="zh-CN" altLang="en-US"/>
          </a:p>
        </p:txBody>
      </p:sp>
    </p:spTree>
    <p:extLst>
      <p:ext uri="{BB962C8B-B14F-4D97-AF65-F5344CB8AC3E}">
        <p14:creationId xmlns:p14="http://schemas.microsoft.com/office/powerpoint/2010/main" val="1950188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22</a:t>
            </a:fld>
            <a:endParaRPr lang="zh-CN" altLang="en-US"/>
          </a:p>
        </p:txBody>
      </p:sp>
    </p:spTree>
    <p:extLst>
      <p:ext uri="{BB962C8B-B14F-4D97-AF65-F5344CB8AC3E}">
        <p14:creationId xmlns:p14="http://schemas.microsoft.com/office/powerpoint/2010/main" val="72187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23</a:t>
            </a:fld>
            <a:endParaRPr lang="zh-CN" altLang="en-US"/>
          </a:p>
        </p:txBody>
      </p:sp>
    </p:spTree>
    <p:extLst>
      <p:ext uri="{BB962C8B-B14F-4D97-AF65-F5344CB8AC3E}">
        <p14:creationId xmlns:p14="http://schemas.microsoft.com/office/powerpoint/2010/main" val="195922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由于全球变暖，极端天气变得越来越频繁，预计飞机，特别是那些尺寸较小的飞机，将遇到相当大的大气干扰，预计仍将实现稳定飞行。</a:t>
            </a:r>
            <a:endParaRPr lang="en-US" altLang="zh-CN" dirty="0"/>
          </a:p>
          <a:p>
            <a:endParaRPr lang="en-US" altLang="zh-CN" dirty="0"/>
          </a:p>
          <a:p>
            <a:r>
              <a:rPr lang="zh-CN" altLang="en-US" dirty="0"/>
              <a:t>在无限的大而强的大气扰动撞击飞行器的情况下，我们不仅只关注单一的巡航条件，还必须考虑机翼经历极端空气动力扰动的所有情况。目前的问题需要以一种有效的方式从大量数据中识别复杂分离流的潜在非线性动力学，同时获得对极端空气动力学的物理见解。</a:t>
            </a:r>
            <a:endParaRPr lang="en-US" altLang="zh-CN" dirty="0"/>
          </a:p>
          <a:p>
            <a:endParaRPr lang="en-US" altLang="zh-CN" dirty="0"/>
          </a:p>
          <a:p>
            <a:r>
              <a:rPr lang="zh-CN" altLang="en-US" dirty="0"/>
              <a:t>我们揭示了非线性涡流场随时间和参数空间的变化，可以使用一个</a:t>
            </a:r>
            <a:r>
              <a:rPr lang="en-US" altLang="zh-CN" dirty="0"/>
              <a:t>lift</a:t>
            </a:r>
            <a:r>
              <a:rPr lang="zh-CN" altLang="en-US" dirty="0"/>
              <a:t>增强型的自编码器</a:t>
            </a:r>
            <a:r>
              <a:rPr lang="en-US" altLang="zh-CN" dirty="0"/>
              <a:t>autoencoder</a:t>
            </a:r>
            <a:r>
              <a:rPr lang="zh-CN" altLang="en-US" dirty="0"/>
              <a:t>，压缩到三个变量，同时保持高维物理本质。</a:t>
            </a:r>
            <a:endParaRPr lang="en-US" altLang="zh-CN" dirty="0"/>
          </a:p>
          <a:p>
            <a:r>
              <a:rPr lang="zh-CN" altLang="en-US" dirty="0"/>
              <a:t>它可以实现实时稀疏重建、动态建模和控制极不稳定的阵风流</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24</a:t>
            </a:fld>
            <a:endParaRPr lang="zh-CN" altLang="en-US"/>
          </a:p>
        </p:txBody>
      </p:sp>
    </p:spTree>
    <p:extLst>
      <p:ext uri="{BB962C8B-B14F-4D97-AF65-F5344CB8AC3E}">
        <p14:creationId xmlns:p14="http://schemas.microsoft.com/office/powerpoint/2010/main" val="36586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机翼产生涡旋的原因主要与其周围的气流分布和机翼形状有关。当飞机飞行时，机翼在大气中前进，空气以不同的速度在机翼上下流过。这种现象主要由以下几个因素引起：</a:t>
            </a:r>
          </a:p>
          <a:p>
            <a:r>
              <a:rPr lang="zh-CN" altLang="en-US" dirty="0"/>
              <a:t>升力和压力差：为了产生升力，机翼的设计使得上表面的气流速度比下表面快，这导致上表面的压力低于下表面的压力。这种压力差是升力的来源。</a:t>
            </a:r>
          </a:p>
          <a:p>
            <a:r>
              <a:rPr lang="zh-CN" altLang="en-US" dirty="0"/>
              <a:t>气流的绕流：在机翼的翼尖，由于上表面的低压区和下表面的高压区之间的压力差，部分气流从下表面绕到翼尖，然后向上移动到上表面，形成一个旋转的气流，即翼尖涡旋。</a:t>
            </a:r>
          </a:p>
          <a:p>
            <a:r>
              <a:rPr lang="zh-CN" altLang="en-US" dirty="0"/>
              <a:t>涡旋的持续性：一旦形成，这些翼尖涡旋会在机翼后方持续存在，并随着飞机的移动而向后流动。翼尖涡旋是一种非常强大的气旋，可以影响到飞机后方一定距离内的其他飞行器。</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25</a:t>
            </a:fld>
            <a:endParaRPr lang="zh-CN" altLang="en-US"/>
          </a:p>
        </p:txBody>
      </p:sp>
    </p:spTree>
    <p:extLst>
      <p:ext uri="{BB962C8B-B14F-4D97-AF65-F5344CB8AC3E}">
        <p14:creationId xmlns:p14="http://schemas.microsoft.com/office/powerpoint/2010/main" val="173747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考虑两架完全相同的飞机，它们唯一的区别是尺寸或规模。想象一下，它们以相同的空速浸没在流体中，就飞机而言，它们仅在雷诺数上有所不同。现在考虑让它们缓慢旋转，从 </a:t>
            </a:r>
            <a:r>
              <a:rPr lang="en-US" altLang="zh-CN" dirty="0"/>
              <a:t>0° </a:t>
            </a:r>
            <a:r>
              <a:rPr lang="zh-CN" altLang="en-US" dirty="0"/>
              <a:t>到 </a:t>
            </a:r>
            <a:r>
              <a:rPr lang="en-US" altLang="zh-CN" dirty="0"/>
              <a:t>90°</a:t>
            </a:r>
            <a:r>
              <a:rPr lang="zh-CN" altLang="en-US" dirty="0"/>
              <a:t>，同时我们收集它们的力和力矩系数。起初，当气流大部分附着时，两架飞机将有效地产生相同且线性的力和力矩系数。然而，在达到某个迎角（可能在 </a:t>
            </a:r>
            <a:r>
              <a:rPr lang="en-US" altLang="zh-CN" dirty="0"/>
              <a:t>α = 8°</a:t>
            </a:r>
            <a:r>
              <a:rPr lang="zh-CN" altLang="en-US" dirty="0"/>
              <a:t>）后，气流开始在较小的机身上分离，而它仍然附着在较大的机身上。小机身上产生的力和力矩系数现在变为非线性，而大机身上的力和力矩系数仍然保持线性。最终，较大的机体也开始经历同样的效果（可能在 </a:t>
            </a:r>
            <a:r>
              <a:rPr lang="en-US" altLang="zh-CN" dirty="0"/>
              <a:t>α = 12°</a:t>
            </a:r>
            <a:r>
              <a:rPr lang="zh-CN" altLang="en-US" dirty="0"/>
              <a:t>）。气流分离导致阻力大幅增加，升力减少。俯仰力矩可能会根据整体几何形状增加或减少。这就要求区分两个机身上的气流性质。通常，根据包围机体的边界层的特征，可以确定三种这样的类型。它们被称为层流、湍流和分离流（见图 </a:t>
            </a:r>
            <a:r>
              <a:rPr lang="en-US" altLang="zh-CN" dirty="0"/>
              <a:t>8-12</a:t>
            </a:r>
            <a:r>
              <a:rPr lang="zh-CN" altLang="en-US" dirty="0"/>
              <a:t>）。</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26</a:t>
            </a:fld>
            <a:endParaRPr lang="zh-CN" altLang="en-US"/>
          </a:p>
        </p:txBody>
      </p:sp>
    </p:spTree>
    <p:extLst>
      <p:ext uri="{BB962C8B-B14F-4D97-AF65-F5344CB8AC3E}">
        <p14:creationId xmlns:p14="http://schemas.microsoft.com/office/powerpoint/2010/main" val="6187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Wake Vortices | Safety First (airbus.com)</a:t>
            </a:r>
            <a:endParaRPr lang="en-US" altLang="zh-CN" dirty="0"/>
          </a:p>
          <a:p>
            <a:r>
              <a:rPr lang="zh-CN" altLang="en-US" dirty="0"/>
              <a:t>所有飞机都会产生尾流涡旋，也称为尾流湍流。飞机飞行时，机翼下方的压力会增加，机翼顶部会凹陷。因此，在机翼尖端，存在压差，从而触发机翼后部气流的卷起。出于同样的原因，襟翼尖端也存在有限的涡流。在飞机后方，所有这些小涡旋混合在一起，卷起成两个以相反方向旋转的主涡旋，左机翼后方顺时针旋转（从后面看），右机翼后方逆时针旋转（图 </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27</a:t>
            </a:fld>
            <a:endParaRPr lang="zh-CN" altLang="en-US"/>
          </a:p>
        </p:txBody>
      </p:sp>
    </p:spTree>
    <p:extLst>
      <p:ext uri="{BB962C8B-B14F-4D97-AF65-F5344CB8AC3E}">
        <p14:creationId xmlns:p14="http://schemas.microsoft.com/office/powerpoint/2010/main" val="167574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为了发现在低维潜在空间中表示高维极端空气动力学流动的通用非线性流形，我们使用了一个自动编码器</a:t>
            </a:r>
            <a:r>
              <a:rPr lang="en-US" altLang="zh-CN" dirty="0"/>
              <a:t>33</a:t>
            </a:r>
            <a:r>
              <a:rPr lang="zh-CN" altLang="en-US" dirty="0"/>
              <a:t>（见图</a:t>
            </a:r>
            <a:r>
              <a:rPr lang="en-US" altLang="zh-CN" dirty="0"/>
              <a:t>3</a:t>
            </a:r>
            <a:r>
              <a:rPr lang="zh-CN" altLang="en-US" dirty="0"/>
              <a:t>的基于体积神经网络的自动编码器）。</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28</a:t>
            </a:fld>
            <a:endParaRPr lang="zh-CN" altLang="en-US"/>
          </a:p>
        </p:txBody>
      </p:sp>
    </p:spTree>
    <p:extLst>
      <p:ext uri="{BB962C8B-B14F-4D97-AF65-F5344CB8AC3E}">
        <p14:creationId xmlns:p14="http://schemas.microsoft.com/office/powerpoint/2010/main" val="775190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在编码器中，</a:t>
            </a:r>
            <a:r>
              <a:rPr lang="en-US" altLang="zh-CN" dirty="0"/>
              <a:t>CNN</a:t>
            </a:r>
            <a:r>
              <a:rPr lang="zh-CN" altLang="en-US" dirty="0"/>
              <a:t>捕获极端空气动力流场的全局特征，并使用</a:t>
            </a:r>
            <a:r>
              <a:rPr lang="en-US" altLang="zh-CN" dirty="0"/>
              <a:t>MLP</a:t>
            </a:r>
            <a:r>
              <a:rPr lang="zh-CN" altLang="en-US" dirty="0"/>
              <a:t>从</a:t>
            </a:r>
            <a:r>
              <a:rPr lang="en-US" altLang="zh-CN" dirty="0"/>
              <a:t>CNN</a:t>
            </a:r>
            <a:r>
              <a:rPr lang="zh-CN" altLang="en-US" dirty="0"/>
              <a:t>中提取特征，同时进一步减小数据的大小。</a:t>
            </a:r>
            <a:endParaRPr lang="en-US" altLang="zh-CN" dirty="0"/>
          </a:p>
          <a:p>
            <a:endParaRPr lang="en-US" altLang="zh-CN" dirty="0"/>
          </a:p>
          <a:p>
            <a:r>
              <a:rPr lang="zh-CN" altLang="en-US" dirty="0"/>
              <a:t>基于</a:t>
            </a:r>
            <a:r>
              <a:rPr lang="en-US" altLang="zh-CN" dirty="0"/>
              <a:t>MLP</a:t>
            </a:r>
            <a:r>
              <a:rPr lang="zh-CN" altLang="en-US" dirty="0"/>
              <a:t>的附加侧网络如图</a:t>
            </a:r>
            <a:r>
              <a:rPr lang="en-US" altLang="zh-CN" dirty="0"/>
              <a:t>3</a:t>
            </a:r>
            <a:r>
              <a:rPr lang="zh-CN" altLang="en-US" dirty="0"/>
              <a:t>的绿色阴影部分所示。这个附加的网络确保了潜在向量</a:t>
            </a:r>
            <a:r>
              <a:rPr lang="en-US" altLang="zh-CN" dirty="0"/>
              <a:t>ξ(t)</a:t>
            </a:r>
            <a:r>
              <a:rPr lang="zh-CN" altLang="en-US" dirty="0"/>
              <a:t>持有与提升系数</a:t>
            </a:r>
            <a:r>
              <a:rPr lang="en-US" altLang="zh-CN" dirty="0"/>
              <a:t>CL (t)</a:t>
            </a:r>
            <a:r>
              <a:rPr lang="zh-CN" altLang="en-US" dirty="0"/>
              <a:t>相关的相关信息，以支持流形识别。在这种情况下，成本函数变成了。。</a:t>
            </a:r>
            <a:endParaRPr lang="en-US" altLang="zh-CN" dirty="0"/>
          </a:p>
          <a:p>
            <a:r>
              <a:rPr lang="zh-CN" altLang="en-US" dirty="0"/>
              <a:t>其中，</a:t>
            </a:r>
            <a:r>
              <a:rPr lang="en-US" altLang="zh-CN" dirty="0"/>
              <a:t>β</a:t>
            </a:r>
            <a:r>
              <a:rPr lang="zh-CN" altLang="en-US" dirty="0"/>
              <a:t>平衡了涡度场与提升重建损失。</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29</a:t>
            </a:fld>
            <a:endParaRPr lang="zh-CN" altLang="en-US"/>
          </a:p>
        </p:txBody>
      </p:sp>
    </p:spTree>
    <p:extLst>
      <p:ext uri="{BB962C8B-B14F-4D97-AF65-F5344CB8AC3E}">
        <p14:creationId xmlns:p14="http://schemas.microsoft.com/office/powerpoint/2010/main" val="304459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7</a:t>
            </a:fld>
            <a:endParaRPr lang="zh-CN" altLang="en-US"/>
          </a:p>
        </p:txBody>
      </p:sp>
    </p:spTree>
    <p:extLst>
      <p:ext uri="{BB962C8B-B14F-4D97-AF65-F5344CB8AC3E}">
        <p14:creationId xmlns:p14="http://schemas.microsoft.com/office/powerpoint/2010/main" val="3551714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a:t>
            </a:r>
            <a:r>
              <a:rPr lang="en-US" altLang="zh-CN" dirty="0"/>
              <a:t>u∞</a:t>
            </a:r>
            <a:r>
              <a:rPr lang="zh-CN" altLang="en-US" dirty="0"/>
              <a:t>是自由流速度，</a:t>
            </a:r>
            <a:r>
              <a:rPr lang="en-US" altLang="zh-CN" dirty="0"/>
              <a:t>c</a:t>
            </a:r>
            <a:r>
              <a:rPr lang="zh-CN" altLang="en-US" dirty="0"/>
              <a:t>是弦长，</a:t>
            </a:r>
            <a:r>
              <a:rPr lang="en-US" altLang="zh-CN" dirty="0"/>
              <a:t>ν</a:t>
            </a:r>
            <a:r>
              <a:rPr lang="zh-CN" altLang="en-US" dirty="0"/>
              <a:t>是运动粘度</a:t>
            </a:r>
            <a:r>
              <a:rPr lang="en-US" altLang="zh-CN" dirty="0"/>
              <a:t>.</a:t>
            </a:r>
          </a:p>
          <a:p>
            <a:endParaRPr lang="en-US" altLang="zh-CN" dirty="0"/>
          </a:p>
          <a:p>
            <a:r>
              <a:rPr lang="zh-CN" altLang="en-US" dirty="0"/>
              <a:t>在没有任何外部扰动的情况下，机翼在低攻角（</a:t>
            </a:r>
            <a:r>
              <a:rPr lang="en-US" altLang="zh-CN" dirty="0"/>
              <a:t>α≲20°</a:t>
            </a:r>
            <a:r>
              <a:rPr lang="zh-CN" altLang="en-US" dirty="0"/>
              <a:t>）经历稳定的空气动力升力，在高攻角（</a:t>
            </a:r>
            <a:r>
              <a:rPr lang="en-US" altLang="zh-CN" dirty="0"/>
              <a:t>α≳30°</a:t>
            </a:r>
            <a:r>
              <a:rPr lang="zh-CN" altLang="en-US" dirty="0"/>
              <a:t>）经历适度的非定常空气动力波动。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30</a:t>
            </a:fld>
            <a:endParaRPr lang="zh-CN" altLang="en-US"/>
          </a:p>
        </p:txBody>
      </p:sp>
    </p:spTree>
    <p:extLst>
      <p:ext uri="{BB962C8B-B14F-4D97-AF65-F5344CB8AC3E}">
        <p14:creationId xmlns:p14="http://schemas.microsoft.com/office/powerpoint/2010/main" val="879434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当机翼遇到强烈的阵风涡旋时，机翼周围的气流会显著改变。接近的涡旋强烈影响机翼周围的涡量场，引发大规模涡旋的形成。例如，让我们考虑图</a:t>
            </a:r>
            <a:r>
              <a:rPr lang="en-US" altLang="zh-CN" dirty="0"/>
              <a:t>2</a:t>
            </a:r>
            <a:r>
              <a:rPr lang="zh-CN" altLang="en-US" dirty="0"/>
              <a:t>所示的情况的流场，其中</a:t>
            </a:r>
            <a:r>
              <a:rPr lang="en-US" altLang="zh-CN" dirty="0"/>
              <a:t>G = 3.8</a:t>
            </a:r>
            <a:r>
              <a:rPr lang="zh-CN" altLang="en-US" dirty="0"/>
              <a:t>的强正涡旋在</a:t>
            </a:r>
            <a:r>
              <a:rPr lang="en-US" altLang="zh-CN" dirty="0"/>
              <a:t>α=20°</a:t>
            </a:r>
            <a:r>
              <a:rPr lang="zh-CN" altLang="en-US" dirty="0"/>
              <a:t>击中机翼。由于这种扰动，撞击后不久形成了两个大涡，由于阵风涡和翼尾流的相互作用产生了巨大的分离。这些剧烈的瞬态尾流动力学对机翼的气动力急剧增加。事实上，在</a:t>
            </a:r>
            <a:r>
              <a:rPr lang="en-US" altLang="zh-CN" dirty="0"/>
              <a:t>1.8</a:t>
            </a:r>
            <a:r>
              <a:rPr lang="zh-CN" altLang="en-US" dirty="0"/>
              <a:t>个对流时间内，升力增加</a:t>
            </a:r>
            <a:r>
              <a:rPr lang="en-US" altLang="zh-CN" dirty="0"/>
              <a:t>714%</a:t>
            </a:r>
            <a:r>
              <a:rPr lang="zh-CN" altLang="en-US" dirty="0"/>
              <a:t>，下降</a:t>
            </a:r>
            <a:r>
              <a:rPr lang="en-US" altLang="zh-CN" dirty="0"/>
              <a:t>656%</a:t>
            </a:r>
            <a:r>
              <a:rPr lang="zh-CN" altLang="en-US" dirty="0"/>
              <a:t>。</a:t>
            </a:r>
            <a:endParaRPr lang="en-US" altLang="zh-CN" dirty="0"/>
          </a:p>
          <a:p>
            <a:endParaRPr lang="en-US" altLang="zh-CN" dirty="0"/>
          </a:p>
          <a:p>
            <a:pPr algn="l"/>
            <a:r>
              <a:rPr lang="en-US" altLang="zh-CN" b="0" i="0" dirty="0">
                <a:solidFill>
                  <a:srgbClr val="222222"/>
                </a:solidFill>
                <a:effectLst/>
                <a:highlight>
                  <a:srgbClr val="F7F7FA"/>
                </a:highlight>
                <a:latin typeface="SF Pro Display"/>
              </a:rPr>
              <a:t>"lift"</a:t>
            </a:r>
            <a:r>
              <a:rPr lang="zh-CN" altLang="en-US" b="0" i="0" dirty="0">
                <a:solidFill>
                  <a:srgbClr val="222222"/>
                </a:solidFill>
                <a:effectLst/>
                <a:highlight>
                  <a:srgbClr val="F7F7FA"/>
                </a:highlight>
                <a:latin typeface="SF Pro Display"/>
              </a:rPr>
              <a:t>指的是升力，这是飞机机翼或其他气动表面在空气中移动时产生的力，它垂直于飞行方向。升力是飞行的关键力量，使飞机能够克服重力，在空中保持飞行。</a:t>
            </a:r>
          </a:p>
          <a:p>
            <a:pPr algn="l"/>
            <a:br>
              <a:rPr lang="zh-CN" altLang="en-US" dirty="0"/>
            </a:br>
            <a:r>
              <a:rPr lang="zh-CN" altLang="en-US" b="0" i="0" dirty="0">
                <a:solidFill>
                  <a:srgbClr val="222222"/>
                </a:solidFill>
                <a:effectLst/>
                <a:highlight>
                  <a:srgbClr val="F7F7FA"/>
                </a:highlight>
                <a:latin typeface="SF Pro Display"/>
              </a:rPr>
              <a:t>涡旋与升力之间的关联主要体现在涡旋对气流场的影响，进而影响到升力的生成。在飞行中，机翼会在其周围产生复杂的气流模式，包括翼尖涡旋、尾迹涡旋和其他由于气流分离或剧烈气流扰动而产生的次级涡旋。这些涡旋会改变气流的速度和方向，从而影响机翼表面的压力分布，最终影响升力的大小和方向。</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31</a:t>
            </a:fld>
            <a:endParaRPr lang="zh-CN" altLang="en-US"/>
          </a:p>
        </p:txBody>
      </p:sp>
    </p:spTree>
    <p:extLst>
      <p:ext uri="{BB962C8B-B14F-4D97-AF65-F5344CB8AC3E}">
        <p14:creationId xmlns:p14="http://schemas.microsoft.com/office/powerpoint/2010/main" val="2440119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将升力纳入自动编码器的学习过程中，有助于有效地提取极端空气动力学的本质，这主要有三个原因。</a:t>
            </a:r>
            <a:endParaRPr lang="en-US" altLang="zh-CN" dirty="0"/>
          </a:p>
          <a:p>
            <a:r>
              <a:rPr lang="zh-CN" altLang="en-US" dirty="0"/>
              <a:t>首先，使用升力和涡量输入是一个自然的选择，因为涡量在理论上被称为在物体上产生升力的主要机制。我们利用了涡量场和升力之间的这种密切关系。</a:t>
            </a:r>
            <a:endParaRPr lang="en-US" altLang="zh-CN" dirty="0"/>
          </a:p>
          <a:p>
            <a:endParaRPr lang="en-US" altLang="zh-CN" dirty="0"/>
          </a:p>
          <a:p>
            <a:r>
              <a:rPr lang="zh-CN" altLang="en-US" dirty="0"/>
              <a:t>其次，引导潜在变量保留与升力相关的涡量场所持有的重要信息。这意味着应用大涡力的涡结构被提升自动编码器很好地捕获。</a:t>
            </a:r>
            <a:endParaRPr lang="en-US" altLang="zh-CN" dirty="0"/>
          </a:p>
          <a:p>
            <a:endParaRPr lang="en-US" altLang="zh-CN" dirty="0"/>
          </a:p>
          <a:p>
            <a:r>
              <a:rPr lang="zh-CN" altLang="en-US" dirty="0"/>
              <a:t>由于如图</a:t>
            </a:r>
            <a:r>
              <a:rPr lang="en-US" altLang="zh-CN" dirty="0"/>
              <a:t>2</a:t>
            </a:r>
            <a:r>
              <a:rPr lang="zh-CN" altLang="en-US" dirty="0"/>
              <a:t>所示，极端气动扰动产生了大量的瞬态力，因此自动编码器对这些极端事件进行了适当的加权，并能够准确地识别相应的旋涡结构。</a:t>
            </a:r>
            <a:endParaRPr lang="en-US" altLang="zh-CN" dirty="0"/>
          </a:p>
          <a:p>
            <a:endParaRPr lang="en-US" altLang="zh-CN" dirty="0"/>
          </a:p>
          <a:p>
            <a:r>
              <a:rPr lang="zh-CN" altLang="en-US" dirty="0"/>
              <a:t>第三，鼓励潜在变量来区分对冲击风涡产生不同升力响应的情况。这是至关重要的，以避免潜在变量从不必要的重叠，如观察到在挣扎的情况下的</a:t>
            </a:r>
            <a:r>
              <a:rPr lang="en-US" altLang="zh-CN" dirty="0"/>
              <a:t>PCA</a:t>
            </a:r>
            <a:r>
              <a:rPr lang="zh-CN" altLang="en-US" dirty="0"/>
              <a:t>。</a:t>
            </a:r>
            <a:endParaRPr lang="en-US" altLang="zh-CN" dirty="0"/>
          </a:p>
          <a:p>
            <a:endParaRPr lang="en-US" altLang="zh-CN" dirty="0"/>
          </a:p>
          <a:p>
            <a:endParaRPr lang="en-US" altLang="zh-CN" dirty="0"/>
          </a:p>
          <a:p>
            <a:r>
              <a:rPr lang="zh-CN" altLang="en-US" dirty="0"/>
              <a:t>用非线性压缩方法适当地捕捉对阵风涡的极端空气动力学响应具有基本的低维行为。在这里，翼型尾迹的渐近周期脱落状态显示了一个“圆锥体”或一个“巧克力短号”类结构，在三维潜在空间中，当动力学轨迹收敛到凝聚结构时，该结构成为惯性流形。这种流形的几何形状可以看作是一个沙漏形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32</a:t>
            </a:fld>
            <a:endParaRPr lang="zh-CN" altLang="en-US"/>
          </a:p>
        </p:txBody>
      </p:sp>
    </p:spTree>
    <p:extLst>
      <p:ext uri="{BB962C8B-B14F-4D97-AF65-F5344CB8AC3E}">
        <p14:creationId xmlns:p14="http://schemas.microsoft.com/office/powerpoint/2010/main" val="4551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基于提升增强自动编码器的流形表达式及其对机翼周围各种尾迹的输出。显示了关于训练数据的插值（∣</a:t>
            </a:r>
            <a:r>
              <a:rPr lang="en-US" altLang="zh-CN" dirty="0"/>
              <a:t>G∣&lt; 4</a:t>
            </a:r>
            <a:r>
              <a:rPr lang="zh-CN" altLang="en-US" dirty="0"/>
              <a:t>）和外推（∣</a:t>
            </a:r>
            <a:r>
              <a:rPr lang="en-US" altLang="zh-CN" dirty="0"/>
              <a:t>G∣&gt; 4</a:t>
            </a:r>
            <a:r>
              <a:rPr lang="zh-CN" altLang="en-US" dirty="0"/>
              <a:t>）的情况。未扰动情况下的轨迹在潜在空间中以浅色显示。在每个解码流场（</a:t>
            </a:r>
            <a:r>
              <a:rPr lang="en-US" altLang="zh-CN" dirty="0"/>
              <a:t>a-h</a:t>
            </a:r>
            <a:r>
              <a:rPr lang="zh-CN" altLang="en-US" dirty="0"/>
              <a:t>）上显示的值对应于解码流场和参考字段之间的时间平均结构相似性指数。</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33</a:t>
            </a:fld>
            <a:endParaRPr lang="zh-CN" altLang="en-US"/>
          </a:p>
        </p:txBody>
      </p:sp>
    </p:spTree>
    <p:extLst>
      <p:ext uri="{BB962C8B-B14F-4D97-AF65-F5344CB8AC3E}">
        <p14:creationId xmlns:p14="http://schemas.microsoft.com/office/powerpoint/2010/main" val="760393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34</a:t>
            </a:fld>
            <a:endParaRPr lang="zh-CN" altLang="en-US"/>
          </a:p>
        </p:txBody>
      </p:sp>
    </p:spTree>
    <p:extLst>
      <p:ext uri="{BB962C8B-B14F-4D97-AF65-F5344CB8AC3E}">
        <p14:creationId xmlns:p14="http://schemas.microsoft.com/office/powerpoint/2010/main" val="1486635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升力增强非线性自编码器在多涡旋的极端阵风干扰情况下的应用，模拟了撞击翼型的严重尾流湍流。提供了每个涡旋的阵风参数的初始条件（左上角）。解码后的提升历史和潜在空间动力学显示（右上）。未扰动情况下的轨迹在潜在空间中以浅色显示。解码流场上显示的值（</a:t>
            </a:r>
            <a:r>
              <a:rPr lang="en-US" altLang="zh-CN" dirty="0"/>
              <a:t>a-c</a:t>
            </a:r>
            <a:r>
              <a:rPr lang="zh-CN" altLang="en-US" dirty="0"/>
              <a:t>）对应于解码字段和参考字段之间的时间平均结构相似度指数</a:t>
            </a:r>
            <a:r>
              <a:rPr lang="en-US" altLang="zh-CN" dirty="0"/>
              <a:t>(</a:t>
            </a:r>
            <a:r>
              <a:rPr lang="zh-CN" altLang="en-US" dirty="0"/>
              <a:t>底部）。</a:t>
            </a:r>
            <a:endParaRPr lang="en-US" altLang="zh-CN" dirty="0"/>
          </a:p>
          <a:p>
            <a:endParaRPr lang="en-US" altLang="zh-CN" dirty="0"/>
          </a:p>
          <a:p>
            <a:r>
              <a:rPr lang="zh-CN" altLang="en-US" dirty="0"/>
              <a:t>我们引入了在机翼上游随机产生的</a:t>
            </a:r>
            <a:r>
              <a:rPr lang="en-US" altLang="zh-CN" dirty="0"/>
              <a:t>5</a:t>
            </a:r>
            <a:r>
              <a:rPr lang="zh-CN" altLang="en-US" dirty="0"/>
              <a:t>个强涡，以模拟撞击翼型的严重尾流湍流。</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35</a:t>
            </a:fld>
            <a:endParaRPr lang="zh-CN" altLang="en-US"/>
          </a:p>
        </p:txBody>
      </p:sp>
    </p:spTree>
    <p:extLst>
      <p:ext uri="{BB962C8B-B14F-4D97-AF65-F5344CB8AC3E}">
        <p14:creationId xmlns:p14="http://schemas.microsoft.com/office/powerpoint/2010/main" val="31205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我们的生成模型的核心是一个三维物理引擎，它运行于一个基于对象的物理属性表示，包括质量、位置、三维形状和摩擦。我们可以使用相对简短的</a:t>
            </a:r>
            <a:r>
              <a:rPr lang="en-US" altLang="zh-CN" dirty="0"/>
              <a:t>MCMC</a:t>
            </a:r>
            <a:r>
              <a:rPr lang="zh-CN" altLang="en-US" dirty="0"/>
              <a:t>运行来推断这些潜在的特性，它驱动物理引擎中的模拟，以适应视觉观测的关键特征。我们进一步探索直接将视觉输入映射到物理属性，使用深度学习反转生成过程的一部分。</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10</a:t>
            </a:fld>
            <a:endParaRPr lang="zh-CN" altLang="en-US"/>
          </a:p>
        </p:txBody>
      </p:sp>
    </p:spTree>
    <p:extLst>
      <p:ext uri="{BB962C8B-B14F-4D97-AF65-F5344CB8AC3E}">
        <p14:creationId xmlns:p14="http://schemas.microsoft.com/office/powerpoint/2010/main" val="3180685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通过简单地使用帧之间每个被跟踪的移动对象的中心位置</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12</a:t>
            </a:fld>
            <a:endParaRPr lang="zh-CN" altLang="en-US"/>
          </a:p>
        </p:txBody>
      </p:sp>
    </p:spTree>
    <p:extLst>
      <p:ext uri="{BB962C8B-B14F-4D97-AF65-F5344CB8AC3E}">
        <p14:creationId xmlns:p14="http://schemas.microsoft.com/office/powerpoint/2010/main" val="210078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13</a:t>
            </a:fld>
            <a:endParaRPr lang="zh-CN" altLang="en-US"/>
          </a:p>
        </p:txBody>
      </p:sp>
    </p:spTree>
    <p:extLst>
      <p:ext uri="{BB962C8B-B14F-4D97-AF65-F5344CB8AC3E}">
        <p14:creationId xmlns:p14="http://schemas.microsoft.com/office/powerpoint/2010/main" val="342267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14</a:t>
            </a:fld>
            <a:endParaRPr lang="zh-CN" altLang="en-US"/>
          </a:p>
        </p:txBody>
      </p:sp>
    </p:spTree>
    <p:extLst>
      <p:ext uri="{BB962C8B-B14F-4D97-AF65-F5344CB8AC3E}">
        <p14:creationId xmlns:p14="http://schemas.microsoft.com/office/powerpoint/2010/main" val="276068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15</a:t>
            </a:fld>
            <a:endParaRPr lang="zh-CN" altLang="en-US"/>
          </a:p>
        </p:txBody>
      </p:sp>
    </p:spTree>
    <p:extLst>
      <p:ext uri="{BB962C8B-B14F-4D97-AF65-F5344CB8AC3E}">
        <p14:creationId xmlns:p14="http://schemas.microsoft.com/office/powerpoint/2010/main" val="3704279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2EFF2E-C173-4E41-813B-AE31B947FDBC}" type="slidenum">
              <a:rPr lang="zh-CN" altLang="en-US" smtClean="0"/>
              <a:t>16</a:t>
            </a:fld>
            <a:endParaRPr lang="zh-CN" altLang="en-US"/>
          </a:p>
        </p:txBody>
      </p:sp>
    </p:spTree>
    <p:extLst>
      <p:ext uri="{BB962C8B-B14F-4D97-AF65-F5344CB8AC3E}">
        <p14:creationId xmlns:p14="http://schemas.microsoft.com/office/powerpoint/2010/main" val="219888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因为我们使用静态图像训练</a:t>
            </a:r>
            <a:r>
              <a:rPr lang="en-US" altLang="zh-CN" dirty="0" err="1"/>
              <a:t>LeNet</a:t>
            </a:r>
            <a:r>
              <a:rPr lang="zh-CN" altLang="en-US" dirty="0"/>
              <a:t>来预测物理物体的属性，如摩擦力和质量比，所以我们可以使用它在视频的第一帧中快速自下而上地识别这些属性。如果训练过的</a:t>
            </a:r>
            <a:r>
              <a:rPr lang="en-US" altLang="zh-CN" dirty="0" err="1"/>
              <a:t>LeNet</a:t>
            </a:r>
            <a:r>
              <a:rPr lang="zh-CN" altLang="en-US" dirty="0"/>
              <a:t>是准确的，如果我们用这些自底而上的预测初始化</a:t>
            </a:r>
            <a:r>
              <a:rPr lang="en-US" altLang="zh-CN" dirty="0"/>
              <a:t>MCMC</a:t>
            </a:r>
            <a:r>
              <a:rPr lang="zh-CN" altLang="en-US" dirty="0"/>
              <a:t>链，我们期望看到我们的对数似然轨迹的整体提升。我们通过运行几个有和没有基于</a:t>
            </a:r>
            <a:r>
              <a:rPr lang="en-US" altLang="zh-CN" dirty="0" err="1"/>
              <a:t>lenet</a:t>
            </a:r>
            <a:r>
              <a:rPr lang="zh-CN" altLang="en-US" dirty="0"/>
              <a:t>的初始化的链来进行测试。结果如图</a:t>
            </a:r>
            <a:r>
              <a:rPr lang="en-US" altLang="zh-CN" dirty="0"/>
              <a:t>4</a:t>
            </a:r>
            <a:r>
              <a:rPr lang="zh-CN" altLang="en-US" dirty="0"/>
              <a:t>所示。尽管</a:t>
            </a:r>
            <a:r>
              <a:rPr lang="en-US" altLang="zh-CN" dirty="0" err="1"/>
              <a:t>LeNet</a:t>
            </a:r>
            <a:r>
              <a:rPr lang="zh-CN" altLang="en-US" dirty="0"/>
              <a:t>本身并没有达到完美的性能，但我们确实在推理中得到了速度和质量的提高。</a:t>
            </a:r>
          </a:p>
        </p:txBody>
      </p:sp>
      <p:sp>
        <p:nvSpPr>
          <p:cNvPr id="4" name="灯片编号占位符 3"/>
          <p:cNvSpPr>
            <a:spLocks noGrp="1"/>
          </p:cNvSpPr>
          <p:nvPr>
            <p:ph type="sldNum" sz="quarter" idx="5"/>
          </p:nvPr>
        </p:nvSpPr>
        <p:spPr/>
        <p:txBody>
          <a:bodyPr/>
          <a:lstStyle/>
          <a:p>
            <a:fld id="{7D2EFF2E-C173-4E41-813B-AE31B947FDBC}" type="slidenum">
              <a:rPr lang="zh-CN" altLang="en-US" smtClean="0"/>
              <a:t>19</a:t>
            </a:fld>
            <a:endParaRPr lang="zh-CN" altLang="en-US"/>
          </a:p>
        </p:txBody>
      </p:sp>
    </p:spTree>
    <p:extLst>
      <p:ext uri="{BB962C8B-B14F-4D97-AF65-F5344CB8AC3E}">
        <p14:creationId xmlns:p14="http://schemas.microsoft.com/office/powerpoint/2010/main" val="1468886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19002"/>
            <a:ext cx="9144000" cy="2387600"/>
          </a:xfrm>
        </p:spPr>
        <p:txBody>
          <a:bodyPr anchor="b">
            <a:normAutofit/>
          </a:bodyPr>
          <a:lstStyle>
            <a:lvl1pPr algn="ctr">
              <a:defRPr sz="36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p>
        </p:txBody>
      </p:sp>
      <p:sp>
        <p:nvSpPr>
          <p:cNvPr id="3" name="副标题 2"/>
          <p:cNvSpPr>
            <a:spLocks noGrp="1"/>
          </p:cNvSpPr>
          <p:nvPr>
            <p:ph type="subTitle" idx="1"/>
          </p:nvPr>
        </p:nvSpPr>
        <p:spPr>
          <a:xfrm>
            <a:off x="1524000" y="4310548"/>
            <a:ext cx="9144000" cy="1655762"/>
          </a:xfrm>
        </p:spPr>
        <p:txBody>
          <a:bodyPr>
            <a:normAutofit/>
          </a:bodyPr>
          <a:lstStyle>
            <a:lvl1pPr marL="0" indent="0" algn="ctr">
              <a:buNone/>
              <a:defRPr sz="2800"/>
            </a:lvl1pPr>
            <a:lvl2pPr marL="398780" indent="0" algn="ctr">
              <a:buNone/>
              <a:defRPr sz="1745"/>
            </a:lvl2pPr>
            <a:lvl3pPr marL="797560" indent="0" algn="ctr">
              <a:buNone/>
              <a:defRPr sz="1570"/>
            </a:lvl3pPr>
            <a:lvl4pPr marL="1196340" indent="0" algn="ctr">
              <a:buNone/>
              <a:defRPr sz="1395"/>
            </a:lvl4pPr>
            <a:lvl5pPr marL="1595120" indent="0" algn="ctr">
              <a:buNone/>
              <a:defRPr sz="1395"/>
            </a:lvl5pPr>
            <a:lvl6pPr marL="1993900" indent="0" algn="ctr">
              <a:buNone/>
              <a:defRPr sz="1395"/>
            </a:lvl6pPr>
            <a:lvl7pPr marL="2392680" indent="0" algn="ctr">
              <a:buNone/>
              <a:defRPr sz="1395"/>
            </a:lvl7pPr>
            <a:lvl8pPr marL="2791460" indent="0" algn="ctr">
              <a:buNone/>
              <a:defRPr sz="1395"/>
            </a:lvl8pPr>
            <a:lvl9pPr marL="3190240" indent="0" algn="ctr">
              <a:buNone/>
              <a:defRPr sz="1395"/>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1"/>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31"/>
            <a:ext cx="7734299"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15072" y="199089"/>
            <a:ext cx="8726614" cy="858186"/>
          </a:xfrm>
        </p:spPr>
        <p:txBody>
          <a:bodyPr>
            <a:normAutofit/>
          </a:bodyPr>
          <a:lstStyle>
            <a:lvl1pPr marL="379095" indent="-379095">
              <a:buFont typeface="Wingdings" panose="05000000000000000000" pitchFamily="2" charset="2"/>
              <a:buChar char="p"/>
              <a:defRPr sz="2800" b="1">
                <a:solidFill>
                  <a:schemeClr val="tx1"/>
                </a:solidFill>
              </a:defRPr>
            </a:lvl1pPr>
          </a:lstStyle>
          <a:p>
            <a:r>
              <a:rPr lang="en-US" altLang="zh-CN" dirty="0"/>
              <a:t>Question:</a:t>
            </a:r>
            <a:r>
              <a:rPr lang="zh-CN" altLang="en-US" dirty="0"/>
              <a:t>怎么看</a:t>
            </a:r>
            <a:r>
              <a:rPr lang="en-US" altLang="zh-CN" dirty="0"/>
              <a:t> </a:t>
            </a:r>
          </a:p>
        </p:txBody>
      </p:sp>
      <p:sp>
        <p:nvSpPr>
          <p:cNvPr id="3" name="内容占位符 2"/>
          <p:cNvSpPr>
            <a:spLocks noGrp="1"/>
          </p:cNvSpPr>
          <p:nvPr>
            <p:ph idx="1"/>
          </p:nvPr>
        </p:nvSpPr>
        <p:spPr>
          <a:xfrm>
            <a:off x="449947" y="1276350"/>
            <a:ext cx="10903992" cy="4900827"/>
          </a:xfrm>
        </p:spPr>
        <p:txBody>
          <a:bodyPr>
            <a:normAutofit/>
          </a:bodyPr>
          <a:lstStyle>
            <a:lvl1pPr>
              <a:lnSpc>
                <a:spcPts val="2385"/>
              </a:lnSpc>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3" y="1709740"/>
            <a:ext cx="10515600" cy="2852737"/>
          </a:xfrm>
        </p:spPr>
        <p:txBody>
          <a:bodyPr anchor="b"/>
          <a:lstStyle>
            <a:lvl1pPr>
              <a:defRPr sz="5235"/>
            </a:lvl1pPr>
          </a:lstStyle>
          <a:p>
            <a:r>
              <a:rPr lang="zh-CN" altLang="en-US"/>
              <a:t>单击此处编辑母版标题样式</a:t>
            </a:r>
          </a:p>
        </p:txBody>
      </p:sp>
      <p:sp>
        <p:nvSpPr>
          <p:cNvPr id="3" name="文本占位符 2"/>
          <p:cNvSpPr>
            <a:spLocks noGrp="1"/>
          </p:cNvSpPr>
          <p:nvPr>
            <p:ph type="body" idx="1"/>
          </p:nvPr>
        </p:nvSpPr>
        <p:spPr>
          <a:xfrm>
            <a:off x="831853" y="4589465"/>
            <a:ext cx="10515600" cy="1500187"/>
          </a:xfrm>
        </p:spPr>
        <p:txBody>
          <a:bodyPr/>
          <a:lstStyle>
            <a:lvl1pPr marL="0" indent="0">
              <a:buNone/>
              <a:defRPr sz="2090">
                <a:solidFill>
                  <a:schemeClr val="tx1">
                    <a:tint val="75000"/>
                  </a:schemeClr>
                </a:solidFill>
              </a:defRPr>
            </a:lvl1pPr>
            <a:lvl2pPr marL="398780" indent="0">
              <a:buNone/>
              <a:defRPr sz="1745">
                <a:solidFill>
                  <a:schemeClr val="tx1">
                    <a:tint val="75000"/>
                  </a:schemeClr>
                </a:solidFill>
              </a:defRPr>
            </a:lvl2pPr>
            <a:lvl3pPr marL="797560" indent="0">
              <a:buNone/>
              <a:defRPr sz="1570">
                <a:solidFill>
                  <a:schemeClr val="tx1">
                    <a:tint val="75000"/>
                  </a:schemeClr>
                </a:solidFill>
              </a:defRPr>
            </a:lvl3pPr>
            <a:lvl4pPr marL="1196340" indent="0">
              <a:buNone/>
              <a:defRPr sz="1395">
                <a:solidFill>
                  <a:schemeClr val="tx1">
                    <a:tint val="75000"/>
                  </a:schemeClr>
                </a:solidFill>
              </a:defRPr>
            </a:lvl4pPr>
            <a:lvl5pPr marL="1595120" indent="0">
              <a:buNone/>
              <a:defRPr sz="1395">
                <a:solidFill>
                  <a:schemeClr val="tx1">
                    <a:tint val="75000"/>
                  </a:schemeClr>
                </a:solidFill>
              </a:defRPr>
            </a:lvl5pPr>
            <a:lvl6pPr marL="1993900" indent="0">
              <a:buNone/>
              <a:defRPr sz="1395">
                <a:solidFill>
                  <a:schemeClr val="tx1">
                    <a:tint val="75000"/>
                  </a:schemeClr>
                </a:solidFill>
              </a:defRPr>
            </a:lvl6pPr>
            <a:lvl7pPr marL="2392680" indent="0">
              <a:buNone/>
              <a:defRPr sz="1395">
                <a:solidFill>
                  <a:schemeClr val="tx1">
                    <a:tint val="75000"/>
                  </a:schemeClr>
                </a:solidFill>
              </a:defRPr>
            </a:lvl7pPr>
            <a:lvl8pPr marL="2791460" indent="0">
              <a:buNone/>
              <a:defRPr sz="1395">
                <a:solidFill>
                  <a:schemeClr val="tx1">
                    <a:tint val="75000"/>
                  </a:schemeClr>
                </a:solidFill>
              </a:defRPr>
            </a:lvl8pPr>
            <a:lvl9pPr marL="3190240" indent="0">
              <a:buNone/>
              <a:defRPr sz="139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31541" y="364996"/>
            <a:ext cx="8904225" cy="777652"/>
          </a:xfrm>
        </p:spPr>
        <p:txBody>
          <a:bodyPr/>
          <a:lstStyle>
            <a:lvl1pPr marL="379095" indent="-379095">
              <a:buFont typeface="Wingdings" panose="05000000000000000000" pitchFamily="2" charset="2"/>
              <a:buChar char="p"/>
              <a:defRPr sz="2320" b="1">
                <a:solidFill>
                  <a:schemeClr val="tx1"/>
                </a:solidFill>
              </a:defRPr>
            </a:lvl1pPr>
          </a:lstStyle>
          <a:p>
            <a:r>
              <a:rPr lang="zh-CN" altLang="en-US"/>
              <a:t>单击此处编辑母版标题样式</a:t>
            </a:r>
          </a:p>
        </p:txBody>
      </p:sp>
      <p:sp>
        <p:nvSpPr>
          <p:cNvPr id="3" name="内容占位符 2"/>
          <p:cNvSpPr>
            <a:spLocks noGrp="1"/>
          </p:cNvSpPr>
          <p:nvPr>
            <p:ph sz="half" idx="1"/>
          </p:nvPr>
        </p:nvSpPr>
        <p:spPr>
          <a:xfrm>
            <a:off x="838323"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438" y="1344753"/>
            <a:ext cx="5181501" cy="4832424"/>
          </a:xfrm>
        </p:spPr>
        <p:txBody>
          <a:bodyPr>
            <a:normAutofit/>
          </a:bodyPr>
          <a:lstStyle>
            <a:lvl1pPr>
              <a:defRPr sz="2200"/>
            </a:lvl1pPr>
            <a:lvl2pPr>
              <a:defRPr sz="2200"/>
            </a:lvl2pPr>
            <a:lvl3pPr>
              <a:defRPr sz="2200"/>
            </a:lvl3pPr>
            <a:lvl4pPr>
              <a:defRPr sz="2200"/>
            </a:lvl4pPr>
            <a:lvl5pPr>
              <a:defRPr sz="22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33"/>
            <a:ext cx="10512419" cy="1325563"/>
          </a:xfrm>
        </p:spPr>
        <p:txBody>
          <a:bodyPr/>
          <a:lstStyle/>
          <a:p>
            <a:r>
              <a:rPr lang="zh-CN" altLang="en-US"/>
              <a:t>单击此处编辑母版标题样式</a:t>
            </a:r>
          </a:p>
        </p:txBody>
      </p:sp>
      <p:sp>
        <p:nvSpPr>
          <p:cNvPr id="3" name="文本占位符 2"/>
          <p:cNvSpPr>
            <a:spLocks noGrp="1"/>
          </p:cNvSpPr>
          <p:nvPr>
            <p:ph type="body" idx="1"/>
          </p:nvPr>
        </p:nvSpPr>
        <p:spPr>
          <a:xfrm>
            <a:off x="839792" y="1681163"/>
            <a:ext cx="5157786"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839792" y="2505075"/>
            <a:ext cx="515778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090" b="1"/>
            </a:lvl1pPr>
            <a:lvl2pPr marL="398780" indent="0">
              <a:buNone/>
              <a:defRPr sz="1745" b="1"/>
            </a:lvl2pPr>
            <a:lvl3pPr marL="797560" indent="0">
              <a:buNone/>
              <a:defRPr sz="1570" b="1"/>
            </a:lvl3pPr>
            <a:lvl4pPr marL="1196340" indent="0">
              <a:buNone/>
              <a:defRPr sz="1395" b="1"/>
            </a:lvl4pPr>
            <a:lvl5pPr marL="1595120" indent="0">
              <a:buNone/>
              <a:defRPr sz="1395" b="1"/>
            </a:lvl5pPr>
            <a:lvl6pPr marL="1993900" indent="0">
              <a:buNone/>
              <a:defRPr sz="1395" b="1"/>
            </a:lvl6pPr>
            <a:lvl7pPr marL="2392680" indent="0">
              <a:buNone/>
              <a:defRPr sz="1395" b="1"/>
            </a:lvl7pPr>
            <a:lvl8pPr marL="2791460" indent="0">
              <a:buNone/>
              <a:defRPr sz="1395" b="1"/>
            </a:lvl8pPr>
            <a:lvl9pPr marL="3190240" indent="0">
              <a:buNone/>
              <a:defRPr sz="1395" b="1"/>
            </a:lvl9pPr>
          </a:lstStyle>
          <a:p>
            <a:pPr lvl="0"/>
            <a:r>
              <a:rPr lang="zh-CN" altLang="en-US"/>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8" name="页脚占位符 7"/>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9" name="灯片编号占位符 8"/>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4" name="页脚占位符 3"/>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5" name="灯片编号占位符 4"/>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3" name="页脚占位符 2"/>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4" name="灯片编号占位符 3"/>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795"/>
            </a:lvl1pPr>
            <a:lvl2pPr>
              <a:defRPr sz="2440"/>
            </a:lvl2pPr>
            <a:lvl3pPr>
              <a:defRPr sz="2090"/>
            </a:lvl3pPr>
            <a:lvl4pPr>
              <a:defRPr sz="1745"/>
            </a:lvl4pPr>
            <a:lvl5pPr>
              <a:defRPr sz="1745"/>
            </a:lvl5pPr>
            <a:lvl6pPr>
              <a:defRPr sz="1745"/>
            </a:lvl6pPr>
            <a:lvl7pPr>
              <a:defRPr sz="1745"/>
            </a:lvl7pPr>
            <a:lvl8pPr>
              <a:defRPr sz="1745"/>
            </a:lvl8pPr>
            <a:lvl9pPr>
              <a:defRPr sz="174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6"/>
            <a:ext cx="3932237" cy="1600200"/>
          </a:xfrm>
        </p:spPr>
        <p:txBody>
          <a:bodyPr anchor="b"/>
          <a:lstStyle>
            <a:lvl1pPr>
              <a:defRPr sz="2795"/>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2795"/>
            </a:lvl1pPr>
            <a:lvl2pPr marL="398780" indent="0">
              <a:buNone/>
              <a:defRPr sz="2440"/>
            </a:lvl2pPr>
            <a:lvl3pPr marL="797560" indent="0">
              <a:buNone/>
              <a:defRPr sz="2090"/>
            </a:lvl3pPr>
            <a:lvl4pPr marL="1196340" indent="0">
              <a:buNone/>
              <a:defRPr sz="1745"/>
            </a:lvl4pPr>
            <a:lvl5pPr marL="1595120" indent="0">
              <a:buNone/>
              <a:defRPr sz="1745"/>
            </a:lvl5pPr>
            <a:lvl6pPr marL="1993900" indent="0">
              <a:buNone/>
              <a:defRPr sz="1745"/>
            </a:lvl6pPr>
            <a:lvl7pPr marL="2392680" indent="0">
              <a:buNone/>
              <a:defRPr sz="1745"/>
            </a:lvl7pPr>
            <a:lvl8pPr marL="2791460" indent="0">
              <a:buNone/>
              <a:defRPr sz="1745"/>
            </a:lvl8pPr>
            <a:lvl9pPr marL="3190240" indent="0">
              <a:buNone/>
              <a:defRPr sz="1745"/>
            </a:lvl9pPr>
          </a:lstStyle>
          <a:p>
            <a:endParaRPr lang="zh-CN" altLang="en-US"/>
          </a:p>
        </p:txBody>
      </p:sp>
      <p:sp>
        <p:nvSpPr>
          <p:cNvPr id="4" name="文本占位符 3"/>
          <p:cNvSpPr>
            <a:spLocks noGrp="1"/>
          </p:cNvSpPr>
          <p:nvPr>
            <p:ph type="body" sz="half" idx="2"/>
          </p:nvPr>
        </p:nvSpPr>
        <p:spPr>
          <a:xfrm>
            <a:off x="839789" y="2057403"/>
            <a:ext cx="3932237" cy="3811588"/>
          </a:xfrm>
        </p:spPr>
        <p:txBody>
          <a:bodyPr/>
          <a:lstStyle>
            <a:lvl1pPr marL="0" indent="0">
              <a:buNone/>
              <a:defRPr sz="1395"/>
            </a:lvl1pPr>
            <a:lvl2pPr marL="398780" indent="0">
              <a:buNone/>
              <a:defRPr sz="1220"/>
            </a:lvl2pPr>
            <a:lvl3pPr marL="797560" indent="0">
              <a:buNone/>
              <a:defRPr sz="1050"/>
            </a:lvl3pPr>
            <a:lvl4pPr marL="1196340" indent="0">
              <a:buNone/>
              <a:defRPr sz="875"/>
            </a:lvl4pPr>
            <a:lvl5pPr marL="1595120" indent="0">
              <a:buNone/>
              <a:defRPr sz="875"/>
            </a:lvl5pPr>
            <a:lvl6pPr marL="1993900" indent="0">
              <a:buNone/>
              <a:defRPr sz="875"/>
            </a:lvl6pPr>
            <a:lvl7pPr marL="2392680" indent="0">
              <a:buNone/>
              <a:defRPr sz="875"/>
            </a:lvl7pPr>
            <a:lvl8pPr marL="2791460" indent="0">
              <a:buNone/>
              <a:defRPr sz="875"/>
            </a:lvl8pPr>
            <a:lvl9pPr marL="3190240" indent="0">
              <a:buNone/>
              <a:defRPr sz="8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6" name="页脚占位符 5"/>
          <p:cNvSpPr>
            <a:spLocks noGrp="1"/>
          </p:cNvSpPr>
          <p:nvPr>
            <p:ph type="ftr" sz="quarter" idx="11"/>
          </p:nvPr>
        </p:nvSpPr>
        <p:spPr/>
        <p:txBody>
          <a:bodyPr/>
          <a:lstStyle/>
          <a:p>
            <a:pPr defTabSz="872490"/>
            <a:endParaRPr lang="zh-CN" altLang="en-US">
              <a:solidFill>
                <a:srgbClr val="000000">
                  <a:tint val="75000"/>
                </a:srgbClr>
              </a:solidFill>
            </a:endParaRPr>
          </a:p>
        </p:txBody>
      </p:sp>
      <p:sp>
        <p:nvSpPr>
          <p:cNvPr id="7" name="灯片编号占位符 6"/>
          <p:cNvSpPr>
            <a:spLocks noGrp="1"/>
          </p:cNvSpPr>
          <p:nvPr>
            <p:ph type="sldNum" sz="quarter" idx="12"/>
          </p:nvPr>
        </p:nvSpPr>
        <p:spPr/>
        <p:txBody>
          <a:body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33"/>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31"/>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9"/>
            <a:ext cx="27432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defTabSz="872490"/>
            <a:fld id="{D997B5FA-0921-464F-AAE1-844C04324D75}" type="datetimeFigureOut">
              <a:rPr lang="zh-CN" altLang="en-US" smtClean="0">
                <a:solidFill>
                  <a:srgbClr val="000000">
                    <a:tint val="75000"/>
                  </a:srgbClr>
                </a:solidFill>
              </a:rPr>
              <a:t>2024/6/28</a:t>
            </a:fld>
            <a:endParaRPr lang="zh-CN" altLang="en-US">
              <a:solidFill>
                <a:srgbClr val="000000">
                  <a:tint val="75000"/>
                </a:srgbClr>
              </a:solidFill>
            </a:endParaRPr>
          </a:p>
        </p:txBody>
      </p:sp>
      <p:sp>
        <p:nvSpPr>
          <p:cNvPr id="5" name="页脚占位符 4"/>
          <p:cNvSpPr>
            <a:spLocks noGrp="1"/>
          </p:cNvSpPr>
          <p:nvPr>
            <p:ph type="ftr" sz="quarter" idx="3"/>
          </p:nvPr>
        </p:nvSpPr>
        <p:spPr>
          <a:xfrm>
            <a:off x="4038601" y="6356359"/>
            <a:ext cx="41148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pPr defTabSz="872490"/>
            <a:endParaRPr lang="zh-CN" altLang="en-US">
              <a:solidFill>
                <a:srgbClr val="000000">
                  <a:tint val="75000"/>
                </a:srgbClr>
              </a:solidFill>
            </a:endParaRPr>
          </a:p>
        </p:txBody>
      </p:sp>
      <p:sp>
        <p:nvSpPr>
          <p:cNvPr id="6" name="灯片编号占位符 5"/>
          <p:cNvSpPr>
            <a:spLocks noGrp="1"/>
          </p:cNvSpPr>
          <p:nvPr>
            <p:ph type="sldNum" sz="quarter" idx="4"/>
          </p:nvPr>
        </p:nvSpPr>
        <p:spPr>
          <a:xfrm>
            <a:off x="8610601" y="6356359"/>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872490"/>
            <a:fld id="{565CE74E-AB26-4998-AD42-012C4C1AD076}" type="slidenum">
              <a:rPr lang="zh-CN" altLang="en-US" smtClean="0">
                <a:solidFill>
                  <a:srgbClr val="000000">
                    <a:tint val="75000"/>
                  </a:srgbClr>
                </a:solidFill>
              </a:rPr>
              <a:t>‹#›</a:t>
            </a:fld>
            <a:endParaRPr lang="zh-CN" altLang="en-US">
              <a:solidFill>
                <a:srgbClr val="000000">
                  <a:tint val="75000"/>
                </a:srgbClr>
              </a:solidFill>
            </a:endParaRPr>
          </a:p>
        </p:txBody>
      </p:sp>
      <p:pic>
        <p:nvPicPr>
          <p:cNvPr id="7" name="图片 6"/>
          <p:cNvPicPr>
            <a:picLocks noChangeAspect="1"/>
          </p:cNvPicPr>
          <p:nvPr userDrawn="1"/>
        </p:nvPicPr>
        <p:blipFill>
          <a:blip r:embed="rId13"/>
          <a:stretch>
            <a:fillRect/>
          </a:stretch>
        </p:blipFill>
        <p:spPr>
          <a:xfrm>
            <a:off x="8379460" y="0"/>
            <a:ext cx="3812540" cy="684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97560" rtl="0" eaLnBrk="1" latinLnBrk="0" hangingPunct="1">
        <a:lnSpc>
          <a:spcPct val="90000"/>
        </a:lnSpc>
        <a:spcBef>
          <a:spcPct val="0"/>
        </a:spcBef>
        <a:buNone/>
        <a:defRPr sz="3835" b="1" kern="1200">
          <a:solidFill>
            <a:schemeClr val="tx1"/>
          </a:solidFill>
          <a:latin typeface="Times New Roman" panose="02020603050405020304" pitchFamily="18" charset="0"/>
          <a:ea typeface="楷体" panose="02010609060101010101" pitchFamily="49" charset="-122"/>
          <a:cs typeface="+mj-cs"/>
        </a:defRPr>
      </a:lvl1pPr>
    </p:titleStyle>
    <p:bodyStyle>
      <a:lvl1pPr marL="199390" indent="-199390" algn="l" defTabSz="797560" rtl="0" eaLnBrk="1" latinLnBrk="0" hangingPunct="1">
        <a:lnSpc>
          <a:spcPct val="90000"/>
        </a:lnSpc>
        <a:spcBef>
          <a:spcPts val="875"/>
        </a:spcBef>
        <a:buFont typeface="Arial" panose="020B0604020202020204" pitchFamily="34" charset="0"/>
        <a:buChar char="•"/>
        <a:defRPr sz="244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09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1745"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p:bodyStyle>
    <p:otherStyle>
      <a:defPPr>
        <a:defRPr lang="zh-CN"/>
      </a:defPPr>
      <a:lvl1pPr marL="0" algn="l" defTabSz="797560" rtl="0" eaLnBrk="1" latinLnBrk="0" hangingPunct="1">
        <a:defRPr sz="1570" kern="1200">
          <a:solidFill>
            <a:schemeClr val="tx1"/>
          </a:solidFill>
          <a:latin typeface="+mn-lt"/>
          <a:ea typeface="+mn-ea"/>
          <a:cs typeface="+mn-cs"/>
        </a:defRPr>
      </a:lvl1pPr>
      <a:lvl2pPr marL="398780" algn="l" defTabSz="797560" rtl="0" eaLnBrk="1" latinLnBrk="0" hangingPunct="1">
        <a:defRPr sz="1570" kern="1200">
          <a:solidFill>
            <a:schemeClr val="tx1"/>
          </a:solidFill>
          <a:latin typeface="+mn-lt"/>
          <a:ea typeface="+mn-ea"/>
          <a:cs typeface="+mn-cs"/>
        </a:defRPr>
      </a:lvl2pPr>
      <a:lvl3pPr marL="797560" algn="l" defTabSz="797560" rtl="0" eaLnBrk="1" latinLnBrk="0" hangingPunct="1">
        <a:defRPr sz="1570" kern="1200">
          <a:solidFill>
            <a:schemeClr val="tx1"/>
          </a:solidFill>
          <a:latin typeface="+mn-lt"/>
          <a:ea typeface="+mn-ea"/>
          <a:cs typeface="+mn-cs"/>
        </a:defRPr>
      </a:lvl3pPr>
      <a:lvl4pPr marL="1196340" algn="l" defTabSz="797560" rtl="0" eaLnBrk="1" latinLnBrk="0" hangingPunct="1">
        <a:defRPr sz="1570" kern="1200">
          <a:solidFill>
            <a:schemeClr val="tx1"/>
          </a:solidFill>
          <a:latin typeface="+mn-lt"/>
          <a:ea typeface="+mn-ea"/>
          <a:cs typeface="+mn-cs"/>
        </a:defRPr>
      </a:lvl4pPr>
      <a:lvl5pPr marL="1595120" algn="l" defTabSz="797560" rtl="0" eaLnBrk="1" latinLnBrk="0" hangingPunct="1">
        <a:defRPr sz="1570" kern="1200">
          <a:solidFill>
            <a:schemeClr val="tx1"/>
          </a:solidFill>
          <a:latin typeface="+mn-lt"/>
          <a:ea typeface="+mn-ea"/>
          <a:cs typeface="+mn-cs"/>
        </a:defRPr>
      </a:lvl5pPr>
      <a:lvl6pPr marL="1993900" algn="l" defTabSz="797560" rtl="0" eaLnBrk="1" latinLnBrk="0" hangingPunct="1">
        <a:defRPr sz="1570" kern="1200">
          <a:solidFill>
            <a:schemeClr val="tx1"/>
          </a:solidFill>
          <a:latin typeface="+mn-lt"/>
          <a:ea typeface="+mn-ea"/>
          <a:cs typeface="+mn-cs"/>
        </a:defRPr>
      </a:lvl6pPr>
      <a:lvl7pPr marL="2392680" algn="l" defTabSz="797560" rtl="0" eaLnBrk="1" latinLnBrk="0" hangingPunct="1">
        <a:defRPr sz="1570" kern="1200">
          <a:solidFill>
            <a:schemeClr val="tx1"/>
          </a:solidFill>
          <a:latin typeface="+mn-lt"/>
          <a:ea typeface="+mn-ea"/>
          <a:cs typeface="+mn-cs"/>
        </a:defRPr>
      </a:lvl7pPr>
      <a:lvl8pPr marL="2791460" algn="l" defTabSz="797560" rtl="0" eaLnBrk="1" latinLnBrk="0" hangingPunct="1">
        <a:defRPr sz="1570" kern="1200">
          <a:solidFill>
            <a:schemeClr val="tx1"/>
          </a:solidFill>
          <a:latin typeface="+mn-lt"/>
          <a:ea typeface="+mn-ea"/>
          <a:cs typeface="+mn-cs"/>
        </a:defRPr>
      </a:lvl8pPr>
      <a:lvl9pPr marL="3190240" algn="l" defTabSz="797560" rtl="0" eaLnBrk="1" latinLnBrk="0" hangingPunct="1">
        <a:defRPr sz="15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pers.nips.cc/paper_files/paper/2015"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6.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hyperlink" Target="https://safetyfirst.airbus.com/wake-vortic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C94164-B6D0-4939-DC32-DFE43630C5F6}"/>
              </a:ext>
            </a:extLst>
          </p:cNvPr>
          <p:cNvPicPr>
            <a:picLocks noChangeAspect="1"/>
          </p:cNvPicPr>
          <p:nvPr/>
        </p:nvPicPr>
        <p:blipFill>
          <a:blip r:embed="rId2"/>
          <a:stretch>
            <a:fillRect/>
          </a:stretch>
        </p:blipFill>
        <p:spPr>
          <a:xfrm>
            <a:off x="10116988" y="3744198"/>
            <a:ext cx="2075012" cy="2788461"/>
          </a:xfrm>
          <a:prstGeom prst="rect">
            <a:avLst/>
          </a:prstGeom>
        </p:spPr>
      </p:pic>
      <p:sp>
        <p:nvSpPr>
          <p:cNvPr id="2" name="标题 1">
            <a:extLst>
              <a:ext uri="{FF2B5EF4-FFF2-40B4-BE49-F238E27FC236}">
                <a16:creationId xmlns:a16="http://schemas.microsoft.com/office/drawing/2014/main" id="{D3A49E80-EAF5-ABB6-09E7-B3424A5500F3}"/>
              </a:ext>
            </a:extLst>
          </p:cNvPr>
          <p:cNvSpPr>
            <a:spLocks noGrp="1"/>
          </p:cNvSpPr>
          <p:nvPr>
            <p:ph type="ctrTitle"/>
          </p:nvPr>
        </p:nvSpPr>
        <p:spPr/>
        <p:txBody>
          <a:bodyPr/>
          <a:lstStyle/>
          <a:p>
            <a:r>
              <a:rPr lang="en-US" altLang="zh-CN" dirty="0"/>
              <a:t>Galileo: Perceiving Physical Object Properties by Integrating a Physics Engine with Deep Learning</a:t>
            </a:r>
            <a:endParaRPr lang="zh-CN" altLang="en-US" dirty="0"/>
          </a:p>
        </p:txBody>
      </p:sp>
      <p:sp>
        <p:nvSpPr>
          <p:cNvPr id="3" name="副标题 2">
            <a:extLst>
              <a:ext uri="{FF2B5EF4-FFF2-40B4-BE49-F238E27FC236}">
                <a16:creationId xmlns:a16="http://schemas.microsoft.com/office/drawing/2014/main" id="{F8CF9DA7-DE74-D17F-8B69-7B9194895546}"/>
              </a:ext>
            </a:extLst>
          </p:cNvPr>
          <p:cNvSpPr>
            <a:spLocks noGrp="1"/>
          </p:cNvSpPr>
          <p:nvPr>
            <p:ph type="subTitle" idx="1"/>
          </p:nvPr>
        </p:nvSpPr>
        <p:spPr>
          <a:xfrm>
            <a:off x="1523999" y="4310548"/>
            <a:ext cx="10029825" cy="1655762"/>
          </a:xfrm>
        </p:spPr>
        <p:txBody>
          <a:bodyPr/>
          <a:lstStyle/>
          <a:p>
            <a:r>
              <a:rPr lang="zh-CN" altLang="en-US" dirty="0"/>
              <a:t>许笑颜 数据科学（数学）</a:t>
            </a:r>
            <a:endParaRPr lang="en-US" altLang="zh-CN" dirty="0"/>
          </a:p>
          <a:p>
            <a:r>
              <a:rPr lang="en-US" altLang="zh-CN" sz="2400" dirty="0">
                <a:hlinkClick r:id="rId3">
                  <a:extLst>
                    <a:ext uri="{A12FA001-AC4F-418D-AE19-62706E023703}">
                      <ahyp:hlinkClr xmlns:ahyp="http://schemas.microsoft.com/office/drawing/2018/hyperlinkcolor" val="tx"/>
                    </a:ext>
                  </a:extLst>
                </a:hlinkClick>
              </a:rPr>
              <a:t>Advances in Neural Information Processing Systems 28 (NIPS 2015)</a:t>
            </a:r>
            <a:endParaRPr lang="zh-CN" altLang="en-US" sz="2400" dirty="0"/>
          </a:p>
        </p:txBody>
      </p:sp>
    </p:spTree>
    <p:extLst>
      <p:ext uri="{BB962C8B-B14F-4D97-AF65-F5344CB8AC3E}">
        <p14:creationId xmlns:p14="http://schemas.microsoft.com/office/powerpoint/2010/main" val="4231612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B62AC-C56F-9DB3-466B-FA5D5A6D39AB}"/>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EE9408B0-44BF-0BA6-28EB-8A071690F7A3}"/>
              </a:ext>
            </a:extLst>
          </p:cNvPr>
          <p:cNvSpPr>
            <a:spLocks noGrp="1"/>
          </p:cNvSpPr>
          <p:nvPr>
            <p:ph idx="1"/>
          </p:nvPr>
        </p:nvSpPr>
        <p:spPr>
          <a:xfrm>
            <a:off x="364887" y="1585912"/>
            <a:ext cx="6673867" cy="5272088"/>
          </a:xfrm>
        </p:spPr>
        <p:txBody>
          <a:bodyPr/>
          <a:lstStyle/>
          <a:p>
            <a:pPr marL="0" indent="0">
              <a:buNone/>
            </a:pPr>
            <a:r>
              <a:rPr lang="en-US" altLang="zh-CN" b="1" dirty="0"/>
              <a:t>Core idea:</a:t>
            </a:r>
          </a:p>
          <a:p>
            <a:r>
              <a:rPr lang="en-US" altLang="zh-CN" b="1" dirty="0"/>
              <a:t>Generate:</a:t>
            </a:r>
            <a:r>
              <a:rPr lang="zh-CN" altLang="en-US" b="1" dirty="0"/>
              <a:t>                           </a:t>
            </a:r>
            <a:r>
              <a:rPr lang="en-US" altLang="zh-CN" dirty="0"/>
              <a:t>Use 3D physics engine(Bullet physics engine), operating on an object-based representation of physical properties(latent properties), including mass, position, 3D shape, and friction.</a:t>
            </a:r>
          </a:p>
          <a:p>
            <a:r>
              <a:rPr lang="en-US" altLang="zh-CN" b="1" dirty="0"/>
              <a:t>Estimate latent variables: </a:t>
            </a:r>
            <a:r>
              <a:rPr lang="en-US" altLang="zh-CN" dirty="0"/>
              <a:t>Infer these latent properties using </a:t>
            </a:r>
            <a:r>
              <a:rPr lang="fr-FR" altLang="zh-CN" i="1" dirty="0"/>
              <a:t>Markov Chains Monte Carlo (MCMC)</a:t>
            </a:r>
            <a:r>
              <a:rPr lang="en-US" altLang="zh-CN" i="1" dirty="0"/>
              <a:t> </a:t>
            </a:r>
            <a:r>
              <a:rPr lang="en-US" altLang="zh-CN" dirty="0"/>
              <a:t>and construct a likelihood function.</a:t>
            </a:r>
          </a:p>
          <a:p>
            <a:r>
              <a:rPr lang="en-US" altLang="zh-CN" b="1" dirty="0"/>
              <a:t>Regenerate:                        </a:t>
            </a:r>
            <a:r>
              <a:rPr lang="en-US" altLang="zh-CN" dirty="0"/>
              <a:t>Drive simulations in the Bullet physics engine to </a:t>
            </a:r>
            <a:r>
              <a:rPr lang="en-US" altLang="zh-CN" i="1" dirty="0"/>
              <a:t>fit key features </a:t>
            </a:r>
            <a:r>
              <a:rPr lang="en-US" altLang="zh-CN" dirty="0"/>
              <a:t>of visual observations.</a:t>
            </a:r>
          </a:p>
          <a:p>
            <a:endParaRPr lang="zh-CN" altLang="en-US" dirty="0"/>
          </a:p>
        </p:txBody>
      </p:sp>
      <p:pic>
        <p:nvPicPr>
          <p:cNvPr id="4" name="图片 3">
            <a:extLst>
              <a:ext uri="{FF2B5EF4-FFF2-40B4-BE49-F238E27FC236}">
                <a16:creationId xmlns:a16="http://schemas.microsoft.com/office/drawing/2014/main" id="{4C2CFE14-5FA6-BE08-CCF7-EE55CC322AA6}"/>
              </a:ext>
            </a:extLst>
          </p:cNvPr>
          <p:cNvPicPr>
            <a:picLocks noChangeAspect="1"/>
          </p:cNvPicPr>
          <p:nvPr/>
        </p:nvPicPr>
        <p:blipFill>
          <a:blip r:embed="rId3"/>
          <a:stretch>
            <a:fillRect/>
          </a:stretch>
        </p:blipFill>
        <p:spPr>
          <a:xfrm>
            <a:off x="7080006" y="1005219"/>
            <a:ext cx="4596922" cy="5609139"/>
          </a:xfrm>
          <a:prstGeom prst="rect">
            <a:avLst/>
          </a:prstGeom>
        </p:spPr>
      </p:pic>
    </p:spTree>
    <p:extLst>
      <p:ext uri="{BB962C8B-B14F-4D97-AF65-F5344CB8AC3E}">
        <p14:creationId xmlns:p14="http://schemas.microsoft.com/office/powerpoint/2010/main" val="175459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87E98-F98B-4EE1-C78D-6337504049B3}"/>
              </a:ext>
            </a:extLst>
          </p:cNvPr>
          <p:cNvSpPr>
            <a:spLocks noGrp="1"/>
          </p:cNvSpPr>
          <p:nvPr>
            <p:ph type="title"/>
          </p:nvPr>
        </p:nvSpPr>
        <p:spPr/>
        <p:txBody>
          <a:bodyPr/>
          <a:lstStyle/>
          <a:p>
            <a:r>
              <a:rPr lang="en-US" altLang="zh-CN" dirty="0"/>
              <a:t>Snapshot of Dataset</a:t>
            </a:r>
            <a:endParaRPr lang="zh-CN" altLang="en-US" dirty="0"/>
          </a:p>
        </p:txBody>
      </p:sp>
      <p:sp>
        <p:nvSpPr>
          <p:cNvPr id="3" name="内容占位符 2">
            <a:extLst>
              <a:ext uri="{FF2B5EF4-FFF2-40B4-BE49-F238E27FC236}">
                <a16:creationId xmlns:a16="http://schemas.microsoft.com/office/drawing/2014/main" id="{1F5562EC-2421-35C9-58F2-FEA4137312FB}"/>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247E6BD2-DF02-90AE-E8B0-2274528C5C5B}"/>
              </a:ext>
            </a:extLst>
          </p:cNvPr>
          <p:cNvPicPr>
            <a:picLocks noChangeAspect="1"/>
          </p:cNvPicPr>
          <p:nvPr/>
        </p:nvPicPr>
        <p:blipFill>
          <a:blip r:embed="rId2"/>
          <a:stretch>
            <a:fillRect/>
          </a:stretch>
        </p:blipFill>
        <p:spPr>
          <a:xfrm>
            <a:off x="933464" y="1356094"/>
            <a:ext cx="5832789" cy="5427478"/>
          </a:xfrm>
          <a:prstGeom prst="rect">
            <a:avLst/>
          </a:prstGeom>
        </p:spPr>
      </p:pic>
      <p:pic>
        <p:nvPicPr>
          <p:cNvPr id="6" name="图片 5">
            <a:extLst>
              <a:ext uri="{FF2B5EF4-FFF2-40B4-BE49-F238E27FC236}">
                <a16:creationId xmlns:a16="http://schemas.microsoft.com/office/drawing/2014/main" id="{ED0103BA-7D5F-A784-AC53-3DCA0F60AFB5}"/>
              </a:ext>
            </a:extLst>
          </p:cNvPr>
          <p:cNvPicPr>
            <a:picLocks noChangeAspect="1"/>
          </p:cNvPicPr>
          <p:nvPr/>
        </p:nvPicPr>
        <p:blipFill>
          <a:blip r:embed="rId3"/>
          <a:stretch>
            <a:fillRect/>
          </a:stretch>
        </p:blipFill>
        <p:spPr>
          <a:xfrm>
            <a:off x="7249770" y="1174433"/>
            <a:ext cx="4596922" cy="5609139"/>
          </a:xfrm>
          <a:prstGeom prst="rect">
            <a:avLst/>
          </a:prstGeom>
        </p:spPr>
      </p:pic>
    </p:spTree>
    <p:extLst>
      <p:ext uri="{BB962C8B-B14F-4D97-AF65-F5344CB8AC3E}">
        <p14:creationId xmlns:p14="http://schemas.microsoft.com/office/powerpoint/2010/main" val="3322832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D89F9-DB05-E108-46EE-EF23A7F5D863}"/>
              </a:ext>
            </a:extLst>
          </p:cNvPr>
          <p:cNvSpPr>
            <a:spLocks noGrp="1"/>
          </p:cNvSpPr>
          <p:nvPr>
            <p:ph type="title"/>
          </p:nvPr>
        </p:nvSpPr>
        <p:spPr/>
        <p:txBody>
          <a:bodyPr/>
          <a:lstStyle/>
          <a:p>
            <a:r>
              <a:rPr lang="en-US" altLang="zh-CN" dirty="0"/>
              <a:t>Main Method</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3EFB367-3ED8-A3E4-AA00-24823CF364A3}"/>
                  </a:ext>
                </a:extLst>
              </p:cNvPr>
              <p:cNvSpPr>
                <a:spLocks noGrp="1"/>
              </p:cNvSpPr>
              <p:nvPr>
                <p:ph idx="1"/>
              </p:nvPr>
            </p:nvSpPr>
            <p:spPr>
              <a:xfrm>
                <a:off x="449948" y="1276350"/>
                <a:ext cx="7365316" cy="5886450"/>
              </a:xfrm>
            </p:spPr>
            <p:txBody>
              <a:bodyPr>
                <a:normAutofit/>
              </a:bodyPr>
              <a:lstStyle/>
              <a:p>
                <a:r>
                  <a:rPr lang="en-US" altLang="zh-CN" sz="1800" dirty="0"/>
                  <a:t>Refer to the unobserved latent variables of an object as its physical representation </a:t>
                </a:r>
                <a14:m>
                  <m:oMath xmlns:m="http://schemas.openxmlformats.org/officeDocument/2006/math">
                    <m:r>
                      <a:rPr lang="en-US" altLang="zh-CN" sz="1800" b="0" i="1" smtClean="0">
                        <a:latin typeface="Cambria Math" panose="02040503050406030204" pitchFamily="18" charset="0"/>
                      </a:rPr>
                      <m:t>𝑇</m:t>
                    </m:r>
                  </m:oMath>
                </a14:m>
                <a:r>
                  <a:rPr lang="en-US" altLang="zh-CN" sz="1800" dirty="0"/>
                  <a:t>.(mass, position, 3D shape, and friction)</a:t>
                </a:r>
              </a:p>
              <a:p>
                <a:pPr marL="0" indent="0">
                  <a:buNone/>
                </a:pPr>
                <a:r>
                  <a:rPr lang="en-US" altLang="zh-CN" sz="1800" b="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𝑇</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𝑚</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𝑉</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𝑦</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𝑧</m:t>
                            </m:r>
                          </m:e>
                          <m:sub>
                            <m:r>
                              <a:rPr lang="en-US" altLang="zh-CN" sz="1800" b="0" i="1" smtClean="0">
                                <a:latin typeface="Cambria Math" panose="02040503050406030204" pitchFamily="18" charset="0"/>
                              </a:rPr>
                              <m:t>𝑖</m:t>
                            </m:r>
                          </m:sub>
                        </m:sSub>
                      </m:e>
                    </m:d>
                    <m:r>
                      <a:rPr lang="en-US" altLang="zh-CN" sz="1800" b="0" i="1" smtClean="0">
                        <a:latin typeface="Cambria Math" panose="02040503050406030204" pitchFamily="18" charset="0"/>
                      </a:rPr>
                      <m:t>, </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𝑘</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endParaRPr lang="en-US" altLang="zh-CN" sz="1800" dirty="0"/>
              </a:p>
              <a:p>
                <a:r>
                  <a:rPr lang="en-US" altLang="zh-CN" sz="1800" dirty="0"/>
                  <a:t>1</a:t>
                </a:r>
                <a:r>
                  <a:rPr lang="en-US" altLang="zh-CN" sz="1800" baseline="30000" dirty="0"/>
                  <a:t>st</a:t>
                </a:r>
                <a:r>
                  <a:rPr lang="en-US" altLang="zh-CN" sz="1800" dirty="0"/>
                  <a:t>  Step -  Simulate:</a:t>
                </a:r>
              </a:p>
              <a:p>
                <a:pPr lvl="1"/>
                <a:r>
                  <a:rPr lang="en-US" altLang="zh-CN" sz="1800" dirty="0"/>
                  <a:t>Engine</a:t>
                </a:r>
                <a:r>
                  <a:rPr lang="en-US" altLang="zh-CN" sz="1800" dirty="0">
                    <a:highlight>
                      <a:srgbClr val="FFFF00"/>
                    </a:highlight>
                  </a:rPr>
                  <a:t>: Bullet physics engine </a:t>
                </a:r>
              </a:p>
              <a:p>
                <a:pPr lvl="1"/>
                <a:r>
                  <a:rPr lang="en-US" altLang="zh-CN" sz="1800" dirty="0"/>
                  <a:t>Input:    physical objects in the scene within the </a:t>
                </a:r>
                <a:r>
                  <a:rPr lang="en-US" altLang="zh-CN" sz="1800" b="1" dirty="0"/>
                  <a:t>basic ramp</a:t>
                </a:r>
              </a:p>
              <a:p>
                <a:pPr lvl="1"/>
                <a:r>
                  <a:rPr lang="en-US" altLang="zh-CN" sz="1800" dirty="0"/>
                  <a:t>Output: simulated velocity vectors </a:t>
                </a:r>
                <a14:m>
                  <m:oMath xmlns:m="http://schemas.openxmlformats.org/officeDocument/2006/math">
                    <m:sSub>
                      <m:sSubPr>
                        <m:ctrlPr>
                          <a:rPr lang="en-US" altLang="zh-CN" sz="1800" b="0" i="1" smtClean="0">
                            <a:latin typeface="Cambria Math" panose="02040503050406030204" pitchFamily="18" charset="0"/>
                          </a:rPr>
                        </m:ctrlPr>
                      </m:sSub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𝑠</m:t>
                            </m:r>
                          </m:sub>
                        </m:sSub>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𝑠</m:t>
                            </m:r>
                          </m:sub>
                        </m:sSub>
                      </m:e>
                      <m:sub>
                        <m:r>
                          <a:rPr lang="en-US" altLang="zh-CN" sz="1800" b="0" i="1" smtClean="0">
                            <a:latin typeface="Cambria Math" panose="02040503050406030204" pitchFamily="18" charset="0"/>
                          </a:rPr>
                          <m:t>2</m:t>
                        </m:r>
                      </m:sub>
                    </m:sSub>
                  </m:oMath>
                </a14:m>
                <a:r>
                  <a:rPr lang="en-US" altLang="zh-CN" sz="1800" dirty="0"/>
                  <a:t>;  position </a:t>
                </a:r>
                <a14:m>
                  <m:oMath xmlns:m="http://schemas.openxmlformats.org/officeDocument/2006/math">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e>
                      <m:sub>
                        <m:r>
                          <a:rPr lang="en-US" altLang="zh-CN" sz="1800" i="1">
                            <a:latin typeface="Cambria Math" panose="02040503050406030204" pitchFamily="18" charset="0"/>
                          </a:rPr>
                          <m:t>2</m:t>
                        </m:r>
                      </m:sub>
                    </m:sSub>
                  </m:oMath>
                </a14:m>
                <a:r>
                  <a:rPr lang="en-US" altLang="zh-CN" sz="1800" dirty="0"/>
                  <a:t>;  rendered image</a:t>
                </a:r>
              </a:p>
              <a:p>
                <a:pPr lvl="1"/>
                <a:endParaRPr lang="en-US" altLang="zh-CN" sz="1800" dirty="0"/>
              </a:p>
              <a:p>
                <a:r>
                  <a:rPr lang="en-US" altLang="zh-CN" sz="1800" dirty="0"/>
                  <a:t>2</a:t>
                </a:r>
                <a:r>
                  <a:rPr lang="en-US" altLang="zh-CN" sz="1800" baseline="30000" dirty="0"/>
                  <a:t>nd</a:t>
                </a:r>
                <a:r>
                  <a:rPr lang="en-US" altLang="zh-CN" sz="1800" dirty="0"/>
                  <a:t> Step – Track:</a:t>
                </a:r>
              </a:p>
              <a:p>
                <a:pPr lvl="1"/>
                <a:r>
                  <a:rPr lang="en-US" altLang="zh-CN" sz="1800" dirty="0"/>
                  <a:t>Run the tracking algorithm: KLT point tracker</a:t>
                </a:r>
              </a:p>
              <a:p>
                <a:pPr lvl="1"/>
                <a:r>
                  <a:rPr lang="en-US" altLang="zh-CN" sz="1800" dirty="0"/>
                  <a:t>Output: velocity vectors </a:t>
                </a:r>
                <a14:m>
                  <m:oMath xmlns:m="http://schemas.openxmlformats.org/officeDocument/2006/math">
                    <m:sSub>
                      <m:sSubPr>
                        <m:ctrlPr>
                          <a:rPr lang="en-US" altLang="zh-CN" sz="1800" b="0" i="1" smtClean="0">
                            <a:latin typeface="Cambria Math" panose="02040503050406030204" pitchFamily="18" charset="0"/>
                          </a:rPr>
                        </m:ctrlPr>
                      </m:sSub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𝑂</m:t>
                            </m:r>
                          </m:sub>
                        </m:sSub>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b="0" i="1" smtClean="0">
                                <a:latin typeface="Cambria Math" panose="02040503050406030204" pitchFamily="18" charset="0"/>
                              </a:rPr>
                              <m:t>𝑂</m:t>
                            </m:r>
                          </m:sub>
                        </m:sSub>
                      </m:e>
                      <m:sub>
                        <m:r>
                          <a:rPr lang="en-US" altLang="zh-CN" sz="1800" b="0" i="1" smtClean="0">
                            <a:latin typeface="Cambria Math" panose="02040503050406030204" pitchFamily="18" charset="0"/>
                          </a:rPr>
                          <m:t>2</m:t>
                        </m:r>
                      </m:sub>
                    </m:sSub>
                  </m:oMath>
                </a14:m>
                <a:r>
                  <a:rPr lang="en-US" altLang="zh-CN" sz="1800" dirty="0"/>
                  <a:t>.</a:t>
                </a:r>
              </a:p>
              <a:p>
                <a:pPr lvl="1"/>
                <a:endParaRPr lang="en-US" altLang="zh-CN" sz="1800" dirty="0"/>
              </a:p>
              <a:p>
                <a:r>
                  <a:rPr lang="en-US" altLang="zh-CN" sz="1800" dirty="0"/>
                  <a:t>3</a:t>
                </a:r>
                <a:r>
                  <a:rPr lang="en-US" altLang="zh-CN" sz="1800" baseline="30000" dirty="0"/>
                  <a:t>rd</a:t>
                </a:r>
                <a:r>
                  <a:rPr lang="en-US" altLang="zh-CN" sz="1800" dirty="0"/>
                  <a:t> Step – Predict:</a:t>
                </a:r>
              </a:p>
              <a:p>
                <a:pPr lvl="1"/>
                <a:r>
                  <a:rPr lang="en-US" altLang="zh-CN" sz="1800" dirty="0"/>
                  <a:t>Construct the likelihood function.</a:t>
                </a:r>
              </a:p>
              <a:p>
                <a:pPr lvl="1"/>
                <a:r>
                  <a:rPr lang="en-US" altLang="zh-CN" sz="1800" dirty="0"/>
                  <a:t>Predict the latent physics properties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𝑇</m:t>
                        </m:r>
                      </m:e>
                      <m:sub>
                        <m:r>
                          <a:rPr lang="en-US" altLang="zh-CN" sz="1800" b="0" i="1" smtClean="0">
                            <a:latin typeface="Cambria Math" panose="02040503050406030204" pitchFamily="18" charset="0"/>
                          </a:rPr>
                          <m:t>1</m:t>
                        </m:r>
                      </m:sub>
                    </m:sSub>
                  </m:oMath>
                </a14:m>
                <a:r>
                  <a:rPr lang="en-US" altLang="zh-CN" sz="1800"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𝑇</m:t>
                        </m:r>
                      </m:e>
                      <m:sub>
                        <m:r>
                          <a:rPr lang="en-US" altLang="zh-CN" sz="1800" b="0" i="1" smtClean="0">
                            <a:latin typeface="Cambria Math" panose="02040503050406030204" pitchFamily="18" charset="0"/>
                          </a:rPr>
                          <m:t>2</m:t>
                        </m:r>
                      </m:sub>
                    </m:sSub>
                  </m:oMath>
                </a14:m>
                <a:r>
                  <a:rPr lang="en-US" altLang="zh-CN" sz="1800" dirty="0"/>
                  <a:t> given </a:t>
                </a:r>
                <a14:m>
                  <m:oMath xmlns:m="http://schemas.openxmlformats.org/officeDocument/2006/math">
                    <m:sSub>
                      <m:sSubPr>
                        <m:ctrlPr>
                          <a:rPr lang="en-US" altLang="zh-CN" sz="1800" b="0" i="1" smtClean="0">
                            <a:latin typeface="Cambria Math" panose="02040503050406030204" pitchFamily="18" charset="0"/>
                          </a:rPr>
                        </m:ctrlPr>
                      </m:sSub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𝑠</m:t>
                            </m:r>
                          </m:sub>
                        </m:sSub>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𝑠</m:t>
                            </m:r>
                          </m:sub>
                        </m:sSub>
                      </m:e>
                      <m:sub>
                        <m:r>
                          <a:rPr lang="en-US" altLang="zh-CN" sz="1800" b="0" i="1" smtClean="0">
                            <a:latin typeface="Cambria Math" panose="02040503050406030204" pitchFamily="18" charset="0"/>
                          </a:rPr>
                          <m:t>2</m:t>
                        </m:r>
                      </m:sub>
                    </m:sSub>
                  </m:oMath>
                </a14:m>
                <a:r>
                  <a:rPr lang="en-US" altLang="zh-CN" sz="1800" dirty="0"/>
                  <a:t> and </a:t>
                </a:r>
                <a14:m>
                  <m:oMath xmlns:m="http://schemas.openxmlformats.org/officeDocument/2006/math">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𝑂</m:t>
                            </m:r>
                          </m:sub>
                        </m:sSub>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𝑂</m:t>
                            </m:r>
                          </m:sub>
                        </m:sSub>
                      </m:e>
                      <m:sub>
                        <m:r>
                          <a:rPr lang="en-US" altLang="zh-CN" sz="1800" i="1">
                            <a:latin typeface="Cambria Math" panose="02040503050406030204" pitchFamily="18" charset="0"/>
                          </a:rPr>
                          <m:t>2</m:t>
                        </m:r>
                      </m:sub>
                    </m:sSub>
                  </m:oMath>
                </a14:m>
                <a:r>
                  <a:rPr lang="en-US" altLang="zh-CN" sz="1800" dirty="0"/>
                  <a:t>.</a:t>
                </a:r>
              </a:p>
              <a:p>
                <a:endParaRPr lang="zh-CN" altLang="en-US" sz="1800" dirty="0"/>
              </a:p>
            </p:txBody>
          </p:sp>
        </mc:Choice>
        <mc:Fallback>
          <p:sp>
            <p:nvSpPr>
              <p:cNvPr id="3" name="内容占位符 2">
                <a:extLst>
                  <a:ext uri="{FF2B5EF4-FFF2-40B4-BE49-F238E27FC236}">
                    <a16:creationId xmlns:a16="http://schemas.microsoft.com/office/drawing/2014/main" id="{53EFB367-3ED8-A3E4-AA00-24823CF364A3}"/>
                  </a:ext>
                </a:extLst>
              </p:cNvPr>
              <p:cNvSpPr>
                <a:spLocks noGrp="1" noRot="1" noChangeAspect="1" noMove="1" noResize="1" noEditPoints="1" noAdjustHandles="1" noChangeArrowheads="1" noChangeShapeType="1" noTextEdit="1"/>
              </p:cNvSpPr>
              <p:nvPr>
                <p:ph idx="1"/>
              </p:nvPr>
            </p:nvSpPr>
            <p:spPr>
              <a:xfrm>
                <a:off x="449948" y="1276350"/>
                <a:ext cx="7365316" cy="5886450"/>
              </a:xfrm>
              <a:blipFill>
                <a:blip r:embed="rId3"/>
                <a:stretch>
                  <a:fillRect l="-579" t="-311" r="-115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1163413-D0DE-168E-D580-307106191629}"/>
              </a:ext>
            </a:extLst>
          </p:cNvPr>
          <p:cNvSpPr txBox="1"/>
          <p:nvPr/>
        </p:nvSpPr>
        <p:spPr>
          <a:xfrm>
            <a:off x="4357688" y="3726763"/>
            <a:ext cx="1992790" cy="369332"/>
          </a:xfrm>
          <a:prstGeom prst="rect">
            <a:avLst/>
          </a:prstGeom>
          <a:noFill/>
        </p:spPr>
        <p:txBody>
          <a:bodyPr wrap="none" rtlCol="0">
            <a:spAutoFit/>
          </a:bodyPr>
          <a:lstStyle/>
          <a:p>
            <a:r>
              <a:rPr lang="en-US" altLang="zh-CN" dirty="0">
                <a:solidFill>
                  <a:schemeClr val="accent6"/>
                </a:solidFill>
              </a:rPr>
              <a:t>Simulated Velocity!</a:t>
            </a:r>
            <a:endParaRPr lang="zh-CN" altLang="en-US" dirty="0">
              <a:solidFill>
                <a:schemeClr val="accent6"/>
              </a:solidFill>
            </a:endParaRPr>
          </a:p>
        </p:txBody>
      </p:sp>
      <p:sp>
        <p:nvSpPr>
          <p:cNvPr id="5" name="文本框 4">
            <a:extLst>
              <a:ext uri="{FF2B5EF4-FFF2-40B4-BE49-F238E27FC236}">
                <a16:creationId xmlns:a16="http://schemas.microsoft.com/office/drawing/2014/main" id="{4E3F3CED-B8CA-CF7C-18A1-D475163EE7C0}"/>
              </a:ext>
            </a:extLst>
          </p:cNvPr>
          <p:cNvSpPr txBox="1"/>
          <p:nvPr/>
        </p:nvSpPr>
        <p:spPr>
          <a:xfrm>
            <a:off x="4338638" y="5212318"/>
            <a:ext cx="3300006" cy="369332"/>
          </a:xfrm>
          <a:prstGeom prst="rect">
            <a:avLst/>
          </a:prstGeom>
          <a:noFill/>
        </p:spPr>
        <p:txBody>
          <a:bodyPr wrap="none" rtlCol="0">
            <a:spAutoFit/>
          </a:bodyPr>
          <a:lstStyle/>
          <a:p>
            <a:r>
              <a:rPr lang="en-US" altLang="zh-CN" dirty="0">
                <a:solidFill>
                  <a:schemeClr val="accent5"/>
                </a:solidFill>
              </a:rPr>
              <a:t>Observed Velocity(ground truth)!</a:t>
            </a:r>
            <a:endParaRPr lang="zh-CN" altLang="en-US" dirty="0">
              <a:solidFill>
                <a:schemeClr val="accent5"/>
              </a:solidFill>
            </a:endParaRPr>
          </a:p>
        </p:txBody>
      </p:sp>
      <p:sp>
        <p:nvSpPr>
          <p:cNvPr id="8" name="文本框 7">
            <a:extLst>
              <a:ext uri="{FF2B5EF4-FFF2-40B4-BE49-F238E27FC236}">
                <a16:creationId xmlns:a16="http://schemas.microsoft.com/office/drawing/2014/main" id="{17556964-8683-1E6F-2E07-D7F993770B63}"/>
              </a:ext>
            </a:extLst>
          </p:cNvPr>
          <p:cNvSpPr txBox="1"/>
          <p:nvPr/>
        </p:nvSpPr>
        <p:spPr>
          <a:xfrm>
            <a:off x="8391525" y="1321757"/>
            <a:ext cx="3503460" cy="369332"/>
          </a:xfrm>
          <a:prstGeom prst="rect">
            <a:avLst/>
          </a:prstGeom>
          <a:noFill/>
        </p:spPr>
        <p:txBody>
          <a:bodyPr wrap="none" rtlCol="0">
            <a:spAutoFit/>
          </a:bodyPr>
          <a:lstStyle/>
          <a:p>
            <a:r>
              <a:rPr lang="en-US" altLang="zh-CN" dirty="0">
                <a:solidFill>
                  <a:schemeClr val="accent1"/>
                </a:solidFill>
              </a:rPr>
              <a:t>Latent physics variables(properties)</a:t>
            </a:r>
            <a:endParaRPr lang="zh-CN" altLang="en-US" dirty="0">
              <a:solidFill>
                <a:schemeClr val="accent1"/>
              </a:solidFill>
            </a:endParaRPr>
          </a:p>
        </p:txBody>
      </p:sp>
      <p:pic>
        <p:nvPicPr>
          <p:cNvPr id="10" name="图片 9">
            <a:extLst>
              <a:ext uri="{FF2B5EF4-FFF2-40B4-BE49-F238E27FC236}">
                <a16:creationId xmlns:a16="http://schemas.microsoft.com/office/drawing/2014/main" id="{6660F741-2D4D-07C5-D0AA-82B2F1944037}"/>
              </a:ext>
            </a:extLst>
          </p:cNvPr>
          <p:cNvPicPr>
            <a:picLocks noChangeAspect="1"/>
          </p:cNvPicPr>
          <p:nvPr/>
        </p:nvPicPr>
        <p:blipFill>
          <a:blip r:embed="rId4"/>
          <a:stretch>
            <a:fillRect/>
          </a:stretch>
        </p:blipFill>
        <p:spPr>
          <a:xfrm>
            <a:off x="8139098" y="1769251"/>
            <a:ext cx="3914804" cy="4776822"/>
          </a:xfrm>
          <a:prstGeom prst="rect">
            <a:avLst/>
          </a:prstGeom>
        </p:spPr>
      </p:pic>
      <p:sp>
        <p:nvSpPr>
          <p:cNvPr id="11" name="矩形 10">
            <a:extLst>
              <a:ext uri="{FF2B5EF4-FFF2-40B4-BE49-F238E27FC236}">
                <a16:creationId xmlns:a16="http://schemas.microsoft.com/office/drawing/2014/main" id="{8C918399-1EE1-68D0-CA60-791EBBEF0298}"/>
              </a:ext>
            </a:extLst>
          </p:cNvPr>
          <p:cNvSpPr/>
          <p:nvPr/>
        </p:nvSpPr>
        <p:spPr>
          <a:xfrm>
            <a:off x="8924925" y="4545672"/>
            <a:ext cx="2338387" cy="31207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850BF68-537E-AFC6-EE20-19887693A70F}"/>
              </a:ext>
            </a:extLst>
          </p:cNvPr>
          <p:cNvSpPr/>
          <p:nvPr/>
        </p:nvSpPr>
        <p:spPr>
          <a:xfrm>
            <a:off x="8994036" y="5207558"/>
            <a:ext cx="2202602" cy="312078"/>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719B033-D018-41B7-FE15-5C5EBC6D9E76}"/>
              </a:ext>
            </a:extLst>
          </p:cNvPr>
          <p:cNvSpPr/>
          <p:nvPr/>
        </p:nvSpPr>
        <p:spPr>
          <a:xfrm rot="7390243">
            <a:off x="7470326" y="4054589"/>
            <a:ext cx="266700" cy="490537"/>
          </a:xfrm>
          <a:prstGeom prst="down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449567CE-A360-1415-A463-EA41DA7304C5}"/>
              </a:ext>
            </a:extLst>
          </p:cNvPr>
          <p:cNvSpPr/>
          <p:nvPr/>
        </p:nvSpPr>
        <p:spPr>
          <a:xfrm rot="2657747">
            <a:off x="8388981" y="4860015"/>
            <a:ext cx="266700" cy="490537"/>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505A84B2-B8F6-966C-A847-65D97CEC9C1C}"/>
              </a:ext>
            </a:extLst>
          </p:cNvPr>
          <p:cNvSpPr/>
          <p:nvPr/>
        </p:nvSpPr>
        <p:spPr>
          <a:xfrm rot="4797689">
            <a:off x="8182034" y="5314721"/>
            <a:ext cx="266700" cy="490537"/>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D458FB-7D5B-CFD6-2CDF-0164473EB7B4}"/>
              </a:ext>
            </a:extLst>
          </p:cNvPr>
          <p:cNvSpPr txBox="1"/>
          <p:nvPr/>
        </p:nvSpPr>
        <p:spPr>
          <a:xfrm>
            <a:off x="4303670" y="5874201"/>
            <a:ext cx="2107244" cy="369332"/>
          </a:xfrm>
          <a:prstGeom prst="rect">
            <a:avLst/>
          </a:prstGeom>
          <a:noFill/>
        </p:spPr>
        <p:txBody>
          <a:bodyPr wrap="none" rtlCol="0">
            <a:spAutoFit/>
          </a:bodyPr>
          <a:lstStyle/>
          <a:p>
            <a:r>
              <a:rPr lang="en-US" altLang="zh-CN" dirty="0">
                <a:solidFill>
                  <a:schemeClr val="tx1">
                    <a:lumMod val="75000"/>
                    <a:lumOff val="25000"/>
                  </a:schemeClr>
                </a:solidFill>
              </a:rPr>
              <a:t> Likelihood function!</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41591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54777-4EEA-C16B-36DD-A97C45922E28}"/>
              </a:ext>
            </a:extLst>
          </p:cNvPr>
          <p:cNvSpPr>
            <a:spLocks noGrp="1"/>
          </p:cNvSpPr>
          <p:nvPr>
            <p:ph type="title"/>
          </p:nvPr>
        </p:nvSpPr>
        <p:spPr/>
        <p:txBody>
          <a:bodyPr/>
          <a:lstStyle/>
          <a:p>
            <a:r>
              <a:rPr lang="en-US" altLang="zh-CN" dirty="0"/>
              <a:t>Main Method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D1B38F-BABB-71E2-5353-4BF2ADF69805}"/>
                  </a:ext>
                </a:extLst>
              </p:cNvPr>
              <p:cNvSpPr>
                <a:spLocks noGrp="1"/>
              </p:cNvSpPr>
              <p:nvPr>
                <p:ph idx="1"/>
              </p:nvPr>
            </p:nvSpPr>
            <p:spPr>
              <a:xfrm>
                <a:off x="515072" y="2509727"/>
                <a:ext cx="5876425" cy="4900827"/>
              </a:xfrm>
            </p:spPr>
            <p:txBody>
              <a:bodyPr/>
              <a:lstStyle/>
              <a:p>
                <a:r>
                  <a:rPr lang="en-US" altLang="zh-CN" sz="2400" dirty="0"/>
                  <a:t>Refer to the unobserved latent variables of an object as its physical representation </a:t>
                </a:r>
                <a14:m>
                  <m:oMath xmlns:m="http://schemas.openxmlformats.org/officeDocument/2006/math">
                    <m:r>
                      <a:rPr lang="en-US" altLang="zh-CN" sz="2400" b="0" i="1" smtClean="0">
                        <a:latin typeface="Cambria Math" panose="02040503050406030204" pitchFamily="18" charset="0"/>
                      </a:rPr>
                      <m:t>𝑇</m:t>
                    </m:r>
                  </m:oMath>
                </a14:m>
                <a:r>
                  <a:rPr lang="en-US" altLang="zh-CN" sz="2400" dirty="0"/>
                  <a:t>.</a:t>
                </a:r>
              </a:p>
              <a:p>
                <a:pPr marL="0" indent="0">
                  <a:buNone/>
                </a:pPr>
                <a:r>
                  <a:rPr lang="en-US" altLang="zh-CN" sz="2400" b="0" dirty="0"/>
                  <a:t>                                       </a:t>
                </a:r>
                <a:endParaRPr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m:oMathPara>
                </a14:m>
                <a:endParaRPr lang="en-US" altLang="zh-CN" sz="2400" dirty="0"/>
              </a:p>
              <a:p>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3ED1B38F-BABB-71E2-5353-4BF2ADF69805}"/>
                  </a:ext>
                </a:extLst>
              </p:cNvPr>
              <p:cNvSpPr>
                <a:spLocks noGrp="1" noRot="1" noChangeAspect="1" noMove="1" noResize="1" noEditPoints="1" noAdjustHandles="1" noChangeArrowheads="1" noChangeShapeType="1" noTextEdit="1"/>
              </p:cNvSpPr>
              <p:nvPr>
                <p:ph idx="1"/>
              </p:nvPr>
            </p:nvSpPr>
            <p:spPr>
              <a:xfrm>
                <a:off x="515072" y="2509727"/>
                <a:ext cx="5876425" cy="4900827"/>
              </a:xfrm>
              <a:blipFill>
                <a:blip r:embed="rId3"/>
                <a:stretch>
                  <a:fillRect l="-1349" t="-223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700CFE9-3CD8-59AF-3CCB-9E363466994E}"/>
              </a:ext>
            </a:extLst>
          </p:cNvPr>
          <p:cNvPicPr>
            <a:picLocks noChangeAspect="1"/>
          </p:cNvPicPr>
          <p:nvPr/>
        </p:nvPicPr>
        <p:blipFill>
          <a:blip r:embed="rId4"/>
          <a:stretch>
            <a:fillRect/>
          </a:stretch>
        </p:blipFill>
        <p:spPr>
          <a:xfrm>
            <a:off x="6693070" y="899449"/>
            <a:ext cx="4173403" cy="5492582"/>
          </a:xfrm>
          <a:prstGeom prst="rect">
            <a:avLst/>
          </a:prstGeom>
        </p:spPr>
      </p:pic>
      <p:pic>
        <p:nvPicPr>
          <p:cNvPr id="11" name="图片 10">
            <a:extLst>
              <a:ext uri="{FF2B5EF4-FFF2-40B4-BE49-F238E27FC236}">
                <a16:creationId xmlns:a16="http://schemas.microsoft.com/office/drawing/2014/main" id="{BEC60B61-8742-AC15-EC64-29A7AF7D94C7}"/>
              </a:ext>
            </a:extLst>
          </p:cNvPr>
          <p:cNvPicPr>
            <a:picLocks noChangeAspect="1"/>
          </p:cNvPicPr>
          <p:nvPr/>
        </p:nvPicPr>
        <p:blipFill>
          <a:blip r:embed="rId5"/>
          <a:stretch>
            <a:fillRect/>
          </a:stretch>
        </p:blipFill>
        <p:spPr>
          <a:xfrm>
            <a:off x="1325527" y="4477523"/>
            <a:ext cx="1766900" cy="295277"/>
          </a:xfrm>
          <a:prstGeom prst="rect">
            <a:avLst/>
          </a:prstGeom>
        </p:spPr>
      </p:pic>
      <p:pic>
        <p:nvPicPr>
          <p:cNvPr id="13" name="图片 12">
            <a:extLst>
              <a:ext uri="{FF2B5EF4-FFF2-40B4-BE49-F238E27FC236}">
                <a16:creationId xmlns:a16="http://schemas.microsoft.com/office/drawing/2014/main" id="{250FC841-BC7A-899F-5AFE-3A19FF4CCF6E}"/>
              </a:ext>
            </a:extLst>
          </p:cNvPr>
          <p:cNvPicPr>
            <a:picLocks noChangeAspect="1"/>
          </p:cNvPicPr>
          <p:nvPr/>
        </p:nvPicPr>
        <p:blipFill>
          <a:blip r:embed="rId6"/>
          <a:stretch>
            <a:fillRect/>
          </a:stretch>
        </p:blipFill>
        <p:spPr>
          <a:xfrm>
            <a:off x="1707847" y="4938875"/>
            <a:ext cx="1790713" cy="338140"/>
          </a:xfrm>
          <a:prstGeom prst="rect">
            <a:avLst/>
          </a:prstGeom>
        </p:spPr>
      </p:pic>
      <p:pic>
        <p:nvPicPr>
          <p:cNvPr id="15" name="图片 14">
            <a:extLst>
              <a:ext uri="{FF2B5EF4-FFF2-40B4-BE49-F238E27FC236}">
                <a16:creationId xmlns:a16="http://schemas.microsoft.com/office/drawing/2014/main" id="{A5FA404F-7AAB-7D4F-9A39-8FBBE609EE0A}"/>
              </a:ext>
            </a:extLst>
          </p:cNvPr>
          <p:cNvPicPr>
            <a:picLocks noChangeAspect="1"/>
          </p:cNvPicPr>
          <p:nvPr/>
        </p:nvPicPr>
        <p:blipFill>
          <a:blip r:embed="rId7"/>
          <a:stretch>
            <a:fillRect/>
          </a:stretch>
        </p:blipFill>
        <p:spPr>
          <a:xfrm>
            <a:off x="1060990" y="4970773"/>
            <a:ext cx="690568" cy="228602"/>
          </a:xfrm>
          <a:prstGeom prst="rect">
            <a:avLst/>
          </a:prstGeom>
        </p:spPr>
      </p:pic>
    </p:spTree>
    <p:extLst>
      <p:ext uri="{BB962C8B-B14F-4D97-AF65-F5344CB8AC3E}">
        <p14:creationId xmlns:p14="http://schemas.microsoft.com/office/powerpoint/2010/main" val="176389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54777-4EEA-C16B-36DD-A97C45922E28}"/>
              </a:ext>
            </a:extLst>
          </p:cNvPr>
          <p:cNvSpPr>
            <a:spLocks noGrp="1"/>
          </p:cNvSpPr>
          <p:nvPr>
            <p:ph type="title"/>
          </p:nvPr>
        </p:nvSpPr>
        <p:spPr/>
        <p:txBody>
          <a:bodyPr/>
          <a:lstStyle/>
          <a:p>
            <a:r>
              <a:rPr lang="en-US" altLang="zh-CN" dirty="0"/>
              <a:t>Main Method</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ED1B38F-BABB-71E2-5353-4BF2ADF69805}"/>
                  </a:ext>
                </a:extLst>
              </p:cNvPr>
              <p:cNvSpPr>
                <a:spLocks noGrp="1"/>
              </p:cNvSpPr>
              <p:nvPr>
                <p:ph idx="1"/>
              </p:nvPr>
            </p:nvSpPr>
            <p:spPr>
              <a:xfrm>
                <a:off x="515072" y="1758084"/>
                <a:ext cx="5876425" cy="4900827"/>
              </a:xfrm>
            </p:spPr>
            <p:txBody>
              <a:bodyPr>
                <a:normAutofit/>
              </a:bodyPr>
              <a:lstStyle/>
              <a:p>
                <a:r>
                  <a:rPr lang="en-US" altLang="zh-CN" sz="2400" dirty="0"/>
                  <a:t>1</a:t>
                </a:r>
                <a:r>
                  <a:rPr lang="en-US" altLang="zh-CN" sz="2400" baseline="30000" dirty="0"/>
                  <a:t>st</a:t>
                </a:r>
                <a:r>
                  <a:rPr lang="en-US" altLang="zh-CN" sz="2400" dirty="0"/>
                  <a:t>  Step -  Simulate:</a:t>
                </a:r>
              </a:p>
              <a:p>
                <a:pPr lvl="1"/>
                <a:r>
                  <a:rPr lang="en-US" altLang="zh-CN" sz="2400" dirty="0"/>
                  <a:t>Engine: Bullet physics engine </a:t>
                </a:r>
              </a:p>
              <a:p>
                <a:pPr lvl="1"/>
                <a:r>
                  <a:rPr lang="en-US" altLang="zh-CN" sz="2400" dirty="0"/>
                  <a:t>Input:    physical objects in the scene within the </a:t>
                </a:r>
                <a:r>
                  <a:rPr lang="en-US" altLang="zh-CN" sz="2400" b="1" dirty="0"/>
                  <a:t>basic ramp</a:t>
                </a:r>
              </a:p>
              <a:p>
                <a:pPr lvl="1"/>
                <a:r>
                  <a:rPr lang="en-US" altLang="zh-CN" sz="2400" dirty="0"/>
                  <a:t>Output: simulated velocity vectors </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𝑠</m:t>
                            </m:r>
                          </m:sub>
                        </m:sSub>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𝑠</m:t>
                            </m:r>
                          </m:sub>
                        </m:sSub>
                      </m:e>
                      <m:sub>
                        <m:r>
                          <a:rPr lang="en-US" altLang="zh-CN" sz="2400" b="0" i="1" smtClean="0">
                            <a:latin typeface="Cambria Math" panose="02040503050406030204" pitchFamily="18" charset="0"/>
                          </a:rPr>
                          <m:t>2</m:t>
                        </m:r>
                      </m:sub>
                    </m:sSub>
                  </m:oMath>
                </a14:m>
                <a:r>
                  <a:rPr lang="en-US" altLang="zh-CN" sz="2400" dirty="0"/>
                  <a:t>;  position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𝑠</m:t>
                            </m:r>
                          </m:sub>
                        </m:sSub>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𝑠</m:t>
                            </m:r>
                          </m:sub>
                        </m:sSub>
                      </m:e>
                      <m:sub>
                        <m:r>
                          <a:rPr lang="en-US" altLang="zh-CN" sz="2400" i="1">
                            <a:latin typeface="Cambria Math" panose="02040503050406030204" pitchFamily="18" charset="0"/>
                          </a:rPr>
                          <m:t>2</m:t>
                        </m:r>
                      </m:sub>
                    </m:sSub>
                  </m:oMath>
                </a14:m>
                <a:r>
                  <a:rPr lang="en-US" altLang="zh-CN" sz="2400" dirty="0"/>
                  <a:t>;  rendered image</a:t>
                </a:r>
              </a:p>
              <a:p>
                <a:pPr marL="0" indent="0">
                  <a:buNone/>
                </a:pPr>
                <a:endParaRPr lang="zh-CN" altLang="en-US" sz="2800" dirty="0"/>
              </a:p>
            </p:txBody>
          </p:sp>
        </mc:Choice>
        <mc:Fallback>
          <p:sp>
            <p:nvSpPr>
              <p:cNvPr id="3" name="内容占位符 2">
                <a:extLst>
                  <a:ext uri="{FF2B5EF4-FFF2-40B4-BE49-F238E27FC236}">
                    <a16:creationId xmlns:a16="http://schemas.microsoft.com/office/drawing/2014/main" id="{3ED1B38F-BABB-71E2-5353-4BF2ADF69805}"/>
                  </a:ext>
                </a:extLst>
              </p:cNvPr>
              <p:cNvSpPr>
                <a:spLocks noGrp="1" noRot="1" noChangeAspect="1" noMove="1" noResize="1" noEditPoints="1" noAdjustHandles="1" noChangeArrowheads="1" noChangeShapeType="1" noTextEdit="1"/>
              </p:cNvSpPr>
              <p:nvPr>
                <p:ph idx="1"/>
              </p:nvPr>
            </p:nvSpPr>
            <p:spPr>
              <a:xfrm>
                <a:off x="515072" y="1758084"/>
                <a:ext cx="5876425" cy="4900827"/>
              </a:xfrm>
              <a:blipFill>
                <a:blip r:embed="rId3"/>
                <a:stretch>
                  <a:fillRect l="-1349" t="-223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5C65AB0-28DE-2F4E-451F-ED313E370237}"/>
              </a:ext>
            </a:extLst>
          </p:cNvPr>
          <p:cNvPicPr>
            <a:picLocks noChangeAspect="1"/>
          </p:cNvPicPr>
          <p:nvPr/>
        </p:nvPicPr>
        <p:blipFill>
          <a:blip r:embed="rId4"/>
          <a:stretch>
            <a:fillRect/>
          </a:stretch>
        </p:blipFill>
        <p:spPr>
          <a:xfrm>
            <a:off x="7986682" y="1057275"/>
            <a:ext cx="4205318" cy="5519778"/>
          </a:xfrm>
          <a:prstGeom prst="rect">
            <a:avLst/>
          </a:prstGeom>
        </p:spPr>
      </p:pic>
      <p:pic>
        <p:nvPicPr>
          <p:cNvPr id="4" name="图片 3">
            <a:extLst>
              <a:ext uri="{FF2B5EF4-FFF2-40B4-BE49-F238E27FC236}">
                <a16:creationId xmlns:a16="http://schemas.microsoft.com/office/drawing/2014/main" id="{B93276D7-EB58-1A67-6A2F-5E57A22E2AF7}"/>
              </a:ext>
            </a:extLst>
          </p:cNvPr>
          <p:cNvPicPr>
            <a:picLocks noChangeAspect="1"/>
          </p:cNvPicPr>
          <p:nvPr/>
        </p:nvPicPr>
        <p:blipFill>
          <a:blip r:embed="rId5"/>
          <a:stretch>
            <a:fillRect/>
          </a:stretch>
        </p:blipFill>
        <p:spPr>
          <a:xfrm>
            <a:off x="0" y="4443132"/>
            <a:ext cx="8016949" cy="2279356"/>
          </a:xfrm>
          <a:prstGeom prst="rect">
            <a:avLst/>
          </a:prstGeom>
        </p:spPr>
      </p:pic>
    </p:spTree>
    <p:extLst>
      <p:ext uri="{BB962C8B-B14F-4D97-AF65-F5344CB8AC3E}">
        <p14:creationId xmlns:p14="http://schemas.microsoft.com/office/powerpoint/2010/main" val="129848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54777-4EEA-C16B-36DD-A97C45922E28}"/>
              </a:ext>
            </a:extLst>
          </p:cNvPr>
          <p:cNvSpPr>
            <a:spLocks noGrp="1"/>
          </p:cNvSpPr>
          <p:nvPr>
            <p:ph type="title"/>
          </p:nvPr>
        </p:nvSpPr>
        <p:spPr/>
        <p:txBody>
          <a:bodyPr/>
          <a:lstStyle/>
          <a:p>
            <a:r>
              <a:rPr lang="en-US" altLang="zh-CN" dirty="0"/>
              <a:t>Main Method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D1B38F-BABB-71E2-5353-4BF2ADF69805}"/>
                  </a:ext>
                </a:extLst>
              </p:cNvPr>
              <p:cNvSpPr>
                <a:spLocks noGrp="1"/>
              </p:cNvSpPr>
              <p:nvPr>
                <p:ph idx="1"/>
              </p:nvPr>
            </p:nvSpPr>
            <p:spPr>
              <a:xfrm>
                <a:off x="515072" y="2509727"/>
                <a:ext cx="5876425" cy="4900827"/>
              </a:xfrm>
            </p:spPr>
            <p:txBody>
              <a:bodyPr>
                <a:normAutofit/>
              </a:bodyPr>
              <a:lstStyle/>
              <a:p>
                <a:r>
                  <a:rPr lang="en-US" altLang="zh-CN" sz="2400" dirty="0"/>
                  <a:t>2</a:t>
                </a:r>
                <a:r>
                  <a:rPr lang="en-US" altLang="zh-CN" sz="2400" baseline="30000" dirty="0"/>
                  <a:t>nd</a:t>
                </a:r>
                <a:r>
                  <a:rPr lang="en-US" altLang="zh-CN" sz="2400" dirty="0"/>
                  <a:t> Step – Track:</a:t>
                </a:r>
              </a:p>
              <a:p>
                <a:pPr lvl="1"/>
                <a:r>
                  <a:rPr lang="en-US" altLang="zh-CN" sz="2400" dirty="0"/>
                  <a:t>Run the tracking algorithm: KLT point tracker</a:t>
                </a:r>
              </a:p>
              <a:p>
                <a:pPr lvl="1"/>
                <a:r>
                  <a:rPr lang="en-US" altLang="zh-CN" sz="2400" dirty="0"/>
                  <a:t>Output: velocity vectors </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𝑂</m:t>
                            </m:r>
                          </m:sub>
                        </m:sSub>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b="0" i="1" smtClean="0">
                                <a:latin typeface="Cambria Math" panose="02040503050406030204" pitchFamily="18" charset="0"/>
                              </a:rPr>
                              <m:t>𝑂</m:t>
                            </m:r>
                          </m:sub>
                        </m:sSub>
                      </m:e>
                      <m:sub>
                        <m:r>
                          <a:rPr lang="en-US" altLang="zh-CN" sz="2400" b="0" i="1" smtClean="0">
                            <a:latin typeface="Cambria Math" panose="02040503050406030204" pitchFamily="18" charset="0"/>
                          </a:rPr>
                          <m:t>2</m:t>
                        </m:r>
                      </m:sub>
                    </m:sSub>
                  </m:oMath>
                </a14:m>
                <a:r>
                  <a:rPr lang="en-US" altLang="zh-CN" sz="2400" dirty="0"/>
                  <a:t>.</a:t>
                </a:r>
              </a:p>
              <a:p>
                <a:pPr marL="0" indent="0">
                  <a:buNone/>
                </a:pPr>
                <a:r>
                  <a:rPr lang="en-US" altLang="zh-CN" sz="2400" dirty="0"/>
                  <a:t> </a:t>
                </a:r>
                <a:endParaRPr lang="zh-CN" altLang="en-US" sz="2400" dirty="0"/>
              </a:p>
            </p:txBody>
          </p:sp>
        </mc:Choice>
        <mc:Fallback xmlns="">
          <p:sp>
            <p:nvSpPr>
              <p:cNvPr id="3" name="内容占位符 2">
                <a:extLst>
                  <a:ext uri="{FF2B5EF4-FFF2-40B4-BE49-F238E27FC236}">
                    <a16:creationId xmlns:a16="http://schemas.microsoft.com/office/drawing/2014/main" id="{3ED1B38F-BABB-71E2-5353-4BF2ADF69805}"/>
                  </a:ext>
                </a:extLst>
              </p:cNvPr>
              <p:cNvSpPr>
                <a:spLocks noGrp="1" noRot="1" noChangeAspect="1" noMove="1" noResize="1" noEditPoints="1" noAdjustHandles="1" noChangeArrowheads="1" noChangeShapeType="1" noTextEdit="1"/>
              </p:cNvSpPr>
              <p:nvPr>
                <p:ph idx="1"/>
              </p:nvPr>
            </p:nvSpPr>
            <p:spPr>
              <a:xfrm>
                <a:off x="515072" y="2509727"/>
                <a:ext cx="5876425" cy="4900827"/>
              </a:xfrm>
              <a:blipFill>
                <a:blip r:embed="rId3"/>
                <a:stretch>
                  <a:fillRect l="-1349" t="-223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706FA9B-FAFB-2906-B70D-B065D82BCAE9}"/>
              </a:ext>
            </a:extLst>
          </p:cNvPr>
          <p:cNvPicPr>
            <a:picLocks noChangeAspect="1"/>
          </p:cNvPicPr>
          <p:nvPr/>
        </p:nvPicPr>
        <p:blipFill>
          <a:blip r:embed="rId4"/>
          <a:stretch>
            <a:fillRect/>
          </a:stretch>
        </p:blipFill>
        <p:spPr>
          <a:xfrm>
            <a:off x="6736484" y="984765"/>
            <a:ext cx="4524408" cy="5462627"/>
          </a:xfrm>
          <a:prstGeom prst="rect">
            <a:avLst/>
          </a:prstGeom>
        </p:spPr>
      </p:pic>
    </p:spTree>
    <p:extLst>
      <p:ext uri="{BB962C8B-B14F-4D97-AF65-F5344CB8AC3E}">
        <p14:creationId xmlns:p14="http://schemas.microsoft.com/office/powerpoint/2010/main" val="2720500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54777-4EEA-C16B-36DD-A97C45922E28}"/>
              </a:ext>
            </a:extLst>
          </p:cNvPr>
          <p:cNvSpPr>
            <a:spLocks noGrp="1"/>
          </p:cNvSpPr>
          <p:nvPr>
            <p:ph type="title"/>
          </p:nvPr>
        </p:nvSpPr>
        <p:spPr/>
        <p:txBody>
          <a:bodyPr/>
          <a:lstStyle/>
          <a:p>
            <a:r>
              <a:rPr lang="en-US" altLang="zh-CN" dirty="0"/>
              <a:t>Main Method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ED1B38F-BABB-71E2-5353-4BF2ADF69805}"/>
                  </a:ext>
                </a:extLst>
              </p:cNvPr>
              <p:cNvSpPr>
                <a:spLocks noGrp="1"/>
              </p:cNvSpPr>
              <p:nvPr>
                <p:ph idx="1"/>
              </p:nvPr>
            </p:nvSpPr>
            <p:spPr>
              <a:xfrm>
                <a:off x="515072" y="2509727"/>
                <a:ext cx="5876425" cy="4900827"/>
              </a:xfrm>
            </p:spPr>
            <p:txBody>
              <a:bodyPr>
                <a:normAutofit/>
              </a:bodyPr>
              <a:lstStyle/>
              <a:p>
                <a:r>
                  <a:rPr lang="en-US" altLang="zh-CN" sz="2400" dirty="0"/>
                  <a:t>3</a:t>
                </a:r>
                <a:r>
                  <a:rPr lang="en-US" altLang="zh-CN" sz="2400" baseline="30000" dirty="0"/>
                  <a:t>rd</a:t>
                </a:r>
                <a:r>
                  <a:rPr lang="en-US" altLang="zh-CN" sz="2400" dirty="0"/>
                  <a:t> Step – Predict:</a:t>
                </a:r>
              </a:p>
              <a:p>
                <a:pPr lvl="1"/>
                <a:r>
                  <a:rPr lang="en-US" altLang="zh-CN" sz="2400" dirty="0"/>
                  <a:t>Construct the likelihood function.</a:t>
                </a:r>
              </a:p>
              <a:p>
                <a:pPr lvl="1"/>
                <a:r>
                  <a:rPr lang="en-US" altLang="zh-CN" sz="2400" dirty="0"/>
                  <a:t>Predict the latent physics properties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1</m:t>
                        </m:r>
                      </m:sub>
                    </m:sSub>
                  </m:oMath>
                </a14:m>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2</m:t>
                        </m:r>
                      </m:sub>
                    </m:sSub>
                  </m:oMath>
                </a14:m>
                <a:r>
                  <a:rPr lang="en-US" altLang="zh-CN" sz="2400" dirty="0"/>
                  <a:t> given </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𝑠</m:t>
                            </m:r>
                          </m:sub>
                        </m:sSub>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𝑠</m:t>
                            </m:r>
                          </m:sub>
                        </m:sSub>
                      </m:e>
                      <m:sub>
                        <m:r>
                          <a:rPr lang="en-US" altLang="zh-CN" sz="2400" b="0" i="1" smtClean="0">
                            <a:latin typeface="Cambria Math" panose="02040503050406030204" pitchFamily="18" charset="0"/>
                          </a:rPr>
                          <m:t>2</m:t>
                        </m:r>
                      </m:sub>
                    </m:sSub>
                  </m:oMath>
                </a14:m>
                <a:r>
                  <a:rPr lang="en-US" altLang="zh-CN" sz="2400" dirty="0"/>
                  <a:t> and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𝑂</m:t>
                            </m:r>
                          </m:sub>
                        </m:sSub>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𝑂</m:t>
                            </m:r>
                          </m:sub>
                        </m:sSub>
                      </m:e>
                      <m:sub>
                        <m:r>
                          <a:rPr lang="en-US" altLang="zh-CN" sz="2400" i="1">
                            <a:latin typeface="Cambria Math" panose="02040503050406030204" pitchFamily="18" charset="0"/>
                          </a:rPr>
                          <m:t>2</m:t>
                        </m:r>
                      </m:sub>
                    </m:sSub>
                  </m:oMath>
                </a14:m>
                <a:r>
                  <a:rPr lang="en-US" altLang="zh-CN" sz="2400" dirty="0"/>
                  <a:t>.</a:t>
                </a:r>
              </a:p>
              <a:p>
                <a:pPr marL="0" indent="0">
                  <a:buNone/>
                </a:pPr>
                <a:r>
                  <a:rPr lang="en-US" altLang="zh-CN" sz="2400" dirty="0"/>
                  <a:t> </a:t>
                </a:r>
                <a:endParaRPr lang="zh-CN" altLang="en-US" sz="2400" dirty="0"/>
              </a:p>
            </p:txBody>
          </p:sp>
        </mc:Choice>
        <mc:Fallback xmlns="">
          <p:sp>
            <p:nvSpPr>
              <p:cNvPr id="3" name="内容占位符 2">
                <a:extLst>
                  <a:ext uri="{FF2B5EF4-FFF2-40B4-BE49-F238E27FC236}">
                    <a16:creationId xmlns:a16="http://schemas.microsoft.com/office/drawing/2014/main" id="{3ED1B38F-BABB-71E2-5353-4BF2ADF69805}"/>
                  </a:ext>
                </a:extLst>
              </p:cNvPr>
              <p:cNvSpPr>
                <a:spLocks noGrp="1" noRot="1" noChangeAspect="1" noMove="1" noResize="1" noEditPoints="1" noAdjustHandles="1" noChangeArrowheads="1" noChangeShapeType="1" noTextEdit="1"/>
              </p:cNvSpPr>
              <p:nvPr>
                <p:ph idx="1"/>
              </p:nvPr>
            </p:nvSpPr>
            <p:spPr>
              <a:xfrm>
                <a:off x="515072" y="2509727"/>
                <a:ext cx="5876425" cy="4900827"/>
              </a:xfrm>
              <a:blipFill>
                <a:blip r:embed="rId3"/>
                <a:stretch>
                  <a:fillRect l="-1349" t="-223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D1A72A0-D26B-3D60-E9E5-FC921E0C0DF8}"/>
              </a:ext>
            </a:extLst>
          </p:cNvPr>
          <p:cNvPicPr>
            <a:picLocks noChangeAspect="1"/>
          </p:cNvPicPr>
          <p:nvPr/>
        </p:nvPicPr>
        <p:blipFill>
          <a:blip r:embed="rId4"/>
          <a:stretch>
            <a:fillRect/>
          </a:stretch>
        </p:blipFill>
        <p:spPr>
          <a:xfrm>
            <a:off x="6976161" y="811708"/>
            <a:ext cx="4257706" cy="5457865"/>
          </a:xfrm>
          <a:prstGeom prst="rect">
            <a:avLst/>
          </a:prstGeom>
        </p:spPr>
      </p:pic>
    </p:spTree>
    <p:extLst>
      <p:ext uri="{BB962C8B-B14F-4D97-AF65-F5344CB8AC3E}">
        <p14:creationId xmlns:p14="http://schemas.microsoft.com/office/powerpoint/2010/main" val="311028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3F9BD-68DA-CFED-F0EA-E18E7CB74641}"/>
              </a:ext>
            </a:extLst>
          </p:cNvPr>
          <p:cNvSpPr>
            <a:spLocks noGrp="1"/>
          </p:cNvSpPr>
          <p:nvPr>
            <p:ph type="title"/>
          </p:nvPr>
        </p:nvSpPr>
        <p:spPr/>
        <p:txBody>
          <a:bodyPr/>
          <a:lstStyle/>
          <a:p>
            <a:r>
              <a:rPr lang="en-US" altLang="zh-CN" dirty="0"/>
              <a:t>Detail 1 – Simulation Results</a:t>
            </a:r>
            <a:endParaRPr lang="zh-CN" altLang="en-US" dirty="0"/>
          </a:p>
        </p:txBody>
      </p:sp>
      <p:sp>
        <p:nvSpPr>
          <p:cNvPr id="3" name="内容占位符 2">
            <a:extLst>
              <a:ext uri="{FF2B5EF4-FFF2-40B4-BE49-F238E27FC236}">
                <a16:creationId xmlns:a16="http://schemas.microsoft.com/office/drawing/2014/main" id="{B031815C-AE91-3122-1AF8-D6F075EE860C}"/>
              </a:ext>
            </a:extLst>
          </p:cNvPr>
          <p:cNvSpPr>
            <a:spLocks noGrp="1"/>
          </p:cNvSpPr>
          <p:nvPr>
            <p:ph idx="1"/>
          </p:nvPr>
        </p:nvSpPr>
        <p:spPr/>
        <p:txBody>
          <a:bodyPr/>
          <a:lstStyle/>
          <a:p>
            <a:r>
              <a:rPr lang="en-US" altLang="zh-CN" dirty="0"/>
              <a:t>  </a:t>
            </a:r>
            <a:endParaRPr lang="zh-CN" altLang="en-US" dirty="0"/>
          </a:p>
        </p:txBody>
      </p:sp>
      <p:pic>
        <p:nvPicPr>
          <p:cNvPr id="7" name="图片 6">
            <a:extLst>
              <a:ext uri="{FF2B5EF4-FFF2-40B4-BE49-F238E27FC236}">
                <a16:creationId xmlns:a16="http://schemas.microsoft.com/office/drawing/2014/main" id="{13AC79FE-5F4E-7213-9611-8FA9E3691480}"/>
              </a:ext>
            </a:extLst>
          </p:cNvPr>
          <p:cNvPicPr>
            <a:picLocks noChangeAspect="1"/>
          </p:cNvPicPr>
          <p:nvPr/>
        </p:nvPicPr>
        <p:blipFill>
          <a:blip r:embed="rId2"/>
          <a:stretch>
            <a:fillRect/>
          </a:stretch>
        </p:blipFill>
        <p:spPr>
          <a:xfrm>
            <a:off x="223170" y="1126622"/>
            <a:ext cx="11584172" cy="3293578"/>
          </a:xfrm>
          <a:prstGeom prst="rect">
            <a:avLst/>
          </a:prstGeom>
        </p:spPr>
      </p:pic>
    </p:spTree>
    <p:extLst>
      <p:ext uri="{BB962C8B-B14F-4D97-AF65-F5344CB8AC3E}">
        <p14:creationId xmlns:p14="http://schemas.microsoft.com/office/powerpoint/2010/main" val="275023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CC76C1C-D80A-89AA-026B-555498DD0FA9}"/>
                  </a:ext>
                </a:extLst>
              </p:cNvPr>
              <p:cNvSpPr>
                <a:spLocks noGrp="1"/>
              </p:cNvSpPr>
              <p:nvPr>
                <p:ph type="title"/>
              </p:nvPr>
            </p:nvSpPr>
            <p:spPr/>
            <p:txBody>
              <a:bodyPr/>
              <a:lstStyle/>
              <a:p>
                <a:r>
                  <a:rPr lang="en-US" altLang="zh-CN" dirty="0"/>
                  <a:t>Detail 2 – Predict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oMath>
                </a14:m>
                <a:r>
                  <a:rPr lang="en-US" altLang="zh-CN" b="0" dirty="0"/>
                  <a:t> </a:t>
                </a:r>
                <a:r>
                  <a:rPr lang="en-US" altLang="zh-CN" dirty="0"/>
                  <a:t>by MCMC(likelihood)   </a:t>
                </a:r>
                <a:endParaRPr lang="zh-CN" altLang="en-US" dirty="0"/>
              </a:p>
            </p:txBody>
          </p:sp>
        </mc:Choice>
        <mc:Fallback xmlns="">
          <p:sp>
            <p:nvSpPr>
              <p:cNvPr id="2" name="标题 1">
                <a:extLst>
                  <a:ext uri="{FF2B5EF4-FFF2-40B4-BE49-F238E27FC236}">
                    <a16:creationId xmlns:a16="http://schemas.microsoft.com/office/drawing/2014/main" id="{7CC76C1C-D80A-89AA-026B-555498DD0FA9}"/>
                  </a:ext>
                </a:extLst>
              </p:cNvPr>
              <p:cNvSpPr>
                <a:spLocks noGrp="1" noRot="1" noChangeAspect="1" noMove="1" noResize="1" noEditPoints="1" noAdjustHandles="1" noChangeArrowheads="1" noChangeShapeType="1" noTextEdit="1"/>
              </p:cNvSpPr>
              <p:nvPr>
                <p:ph type="title"/>
              </p:nvPr>
            </p:nvSpPr>
            <p:spPr>
              <a:blipFill>
                <a:blip r:embed="rId2"/>
                <a:stretch>
                  <a:fillRect l="-1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843899-21A7-C974-AD10-A569D15B7F80}"/>
                  </a:ext>
                </a:extLst>
              </p:cNvPr>
              <p:cNvSpPr>
                <a:spLocks noGrp="1"/>
              </p:cNvSpPr>
              <p:nvPr>
                <p:ph idx="1"/>
              </p:nvPr>
            </p:nvSpPr>
            <p:spPr>
              <a:xfrm>
                <a:off x="449947" y="1276350"/>
                <a:ext cx="10903992" cy="5581650"/>
              </a:xfrm>
            </p:spPr>
            <p:txBody>
              <a:bodyPr/>
              <a:lstStyle/>
              <a:p>
                <a:r>
                  <a:rPr lang="en-US" altLang="zh-CN" dirty="0"/>
                  <a:t>Given a pair of observed velocity vectors, </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𝑂</m:t>
                            </m:r>
                          </m:sub>
                        </m:sSub>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b="0" i="1" smtClean="0">
                                <a:latin typeface="Cambria Math" panose="02040503050406030204" pitchFamily="18" charset="0"/>
                              </a:rPr>
                              <m:t>𝑂</m:t>
                            </m:r>
                          </m:sub>
                        </m:sSub>
                      </m:e>
                      <m:sub>
                        <m:r>
                          <a:rPr lang="en-US" altLang="zh-CN" sz="2400" b="0" i="1" smtClean="0">
                            <a:latin typeface="Cambria Math" panose="02040503050406030204" pitchFamily="18" charset="0"/>
                          </a:rPr>
                          <m:t>2</m:t>
                        </m:r>
                      </m:sub>
                    </m:sSub>
                  </m:oMath>
                </a14:m>
                <a:r>
                  <a:rPr lang="en-US" altLang="zh-CN" dirty="0"/>
                  <a:t>, the recovery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a14:m>
                <a:r>
                  <a:rPr lang="zh-CN" altLang="en-US" dirty="0"/>
                  <a:t> </a:t>
                </a:r>
                <a:r>
                  <a:rPr lang="en-US" altLang="zh-CN" dirty="0"/>
                  <a:t>&amp;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a14:m>
                <a:r>
                  <a:rPr lang="en-US" altLang="zh-CN" dirty="0"/>
                  <a:t>:</a:t>
                </a:r>
              </a:p>
              <a:p>
                <a:endParaRPr lang="en-US" altLang="zh-CN" dirty="0"/>
              </a:p>
              <a:p>
                <a:endParaRPr lang="en-US" altLang="zh-CN" dirty="0"/>
              </a:p>
              <a:p>
                <a:endParaRPr lang="en-US" altLang="zh-CN" dirty="0"/>
              </a:p>
              <a:p>
                <a:endParaRPr lang="en-US" altLang="zh-CN" dirty="0"/>
              </a:p>
              <a:p>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a14:m>
                <a:endParaRPr lang="en-US" altLang="zh-CN" dirty="0"/>
              </a:p>
              <a:p>
                <a:pPr lvl="1"/>
                <a:r>
                  <a:rPr lang="en-US" altLang="zh-CN" dirty="0"/>
                  <a:t>How to estimate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en-US" altLang="zh-CN" dirty="0"/>
                  <a:t>?</a:t>
                </a:r>
              </a:p>
              <a:p>
                <a:pPr lvl="2"/>
                <a:r>
                  <a:rPr lang="en-US" altLang="zh-CN" sz="2400" dirty="0"/>
                  <a:t>tracking algorithm: KLT point tracker</a:t>
                </a:r>
              </a:p>
              <a:p>
                <a:pPr lvl="1"/>
                <a:r>
                  <a:rPr lang="en-US" altLang="zh-CN" sz="2400" dirty="0"/>
                  <a:t>How to evaluate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𝑖</m:t>
                        </m:r>
                      </m:sub>
                    </m:sSub>
                  </m:oMath>
                </a14:m>
                <a:r>
                  <a:rPr lang="en-US" altLang="zh-CN" dirty="0"/>
                  <a:t>?</a:t>
                </a:r>
              </a:p>
              <a:p>
                <a:pPr lvl="2"/>
                <a:r>
                  <a:rPr lang="en-US" altLang="zh-CN" dirty="0"/>
                  <a:t>Perform Metropolis Hasting updates for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endParaRPr lang="en-US" altLang="zh-CN" dirty="0"/>
              </a:p>
              <a:p>
                <a:pPr lvl="3"/>
                <a:r>
                  <a:rPr lang="en-US" altLang="zh-CN" dirty="0"/>
                  <a:t>Gain sample sets</a:t>
                </a:r>
              </a:p>
              <a:p>
                <a:pPr lvl="3"/>
                <a:r>
                  <a:rPr lang="en-US" altLang="zh-CN" dirty="0"/>
                  <a:t>Compute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oMath>
                </a14:m>
                <a:r>
                  <a:rPr lang="en-US" altLang="zh-CN" dirty="0"/>
                  <a:t> by likelihood function(MLE).</a:t>
                </a:r>
              </a:p>
              <a:p>
                <a:pPr lvl="2"/>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843899-21A7-C974-AD10-A569D15B7F80}"/>
                  </a:ext>
                </a:extLst>
              </p:cNvPr>
              <p:cNvSpPr>
                <a:spLocks noGrp="1" noRot="1" noChangeAspect="1" noMove="1" noResize="1" noEditPoints="1" noAdjustHandles="1" noChangeArrowheads="1" noChangeShapeType="1" noTextEdit="1"/>
              </p:cNvSpPr>
              <p:nvPr>
                <p:ph idx="1"/>
              </p:nvPr>
            </p:nvSpPr>
            <p:spPr>
              <a:xfrm>
                <a:off x="449947" y="1276350"/>
                <a:ext cx="10903992" cy="5581650"/>
              </a:xfrm>
              <a:blipFill>
                <a:blip r:embed="rId3"/>
                <a:stretch>
                  <a:fillRect l="-783" t="-15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3CCF757-05CF-22B0-394B-FFCCB29CFA3D}"/>
              </a:ext>
            </a:extLst>
          </p:cNvPr>
          <p:cNvPicPr>
            <a:picLocks noChangeAspect="1"/>
          </p:cNvPicPr>
          <p:nvPr/>
        </p:nvPicPr>
        <p:blipFill>
          <a:blip r:embed="rId4"/>
          <a:stretch>
            <a:fillRect/>
          </a:stretch>
        </p:blipFill>
        <p:spPr>
          <a:xfrm>
            <a:off x="1603868" y="1789599"/>
            <a:ext cx="8815452" cy="371478"/>
          </a:xfrm>
          <a:prstGeom prst="rect">
            <a:avLst/>
          </a:prstGeom>
        </p:spPr>
      </p:pic>
      <p:sp>
        <p:nvSpPr>
          <p:cNvPr id="6" name="文本框 5">
            <a:extLst>
              <a:ext uri="{FF2B5EF4-FFF2-40B4-BE49-F238E27FC236}">
                <a16:creationId xmlns:a16="http://schemas.microsoft.com/office/drawing/2014/main" id="{4597D66A-8112-E737-B5DB-957AFD4B67B7}"/>
              </a:ext>
            </a:extLst>
          </p:cNvPr>
          <p:cNvSpPr txBox="1"/>
          <p:nvPr/>
        </p:nvSpPr>
        <p:spPr>
          <a:xfrm>
            <a:off x="4403188" y="2195486"/>
            <a:ext cx="1934119" cy="369332"/>
          </a:xfrm>
          <a:prstGeom prst="rect">
            <a:avLst/>
          </a:prstGeom>
          <a:noFill/>
        </p:spPr>
        <p:txBody>
          <a:bodyPr wrap="none" rtlCol="0">
            <a:spAutoFit/>
          </a:bodyPr>
          <a:lstStyle/>
          <a:p>
            <a:r>
              <a:rPr lang="en-US" altLang="zh-CN" sz="1800" dirty="0">
                <a:solidFill>
                  <a:srgbClr val="0070C0"/>
                </a:solidFill>
                <a:effectLst/>
                <a:latin typeface="NimbusRomNo9L-Regu"/>
              </a:rPr>
              <a:t>likelihood function</a:t>
            </a:r>
            <a:endParaRPr lang="zh-CN" altLang="en-US" dirty="0">
              <a:solidFill>
                <a:srgbClr val="0070C0"/>
              </a:solidFill>
            </a:endParaRPr>
          </a:p>
        </p:txBody>
      </p:sp>
      <p:sp>
        <p:nvSpPr>
          <p:cNvPr id="7" name="文本框 6">
            <a:extLst>
              <a:ext uri="{FF2B5EF4-FFF2-40B4-BE49-F238E27FC236}">
                <a16:creationId xmlns:a16="http://schemas.microsoft.com/office/drawing/2014/main" id="{A6CD436E-D808-4D1E-62D7-B4DD403353C9}"/>
              </a:ext>
            </a:extLst>
          </p:cNvPr>
          <p:cNvSpPr txBox="1"/>
          <p:nvPr/>
        </p:nvSpPr>
        <p:spPr>
          <a:xfrm>
            <a:off x="6867379" y="2195486"/>
            <a:ext cx="1705403" cy="369332"/>
          </a:xfrm>
          <a:prstGeom prst="rect">
            <a:avLst/>
          </a:prstGeom>
          <a:noFill/>
        </p:spPr>
        <p:txBody>
          <a:bodyPr wrap="none" rtlCol="0">
            <a:spAutoFit/>
          </a:bodyPr>
          <a:lstStyle/>
          <a:p>
            <a:r>
              <a:rPr lang="en-US" altLang="zh-CN" sz="1800" dirty="0">
                <a:solidFill>
                  <a:srgbClr val="7030A0"/>
                </a:solidFill>
                <a:effectLst/>
                <a:latin typeface="NimbusRomNo9L-Regu"/>
              </a:rPr>
              <a:t>Prior probability</a:t>
            </a:r>
            <a:endParaRPr lang="zh-CN" altLang="en-US" dirty="0">
              <a:solidFill>
                <a:srgbClr val="7030A0"/>
              </a:solidFill>
            </a:endParaRPr>
          </a:p>
        </p:txBody>
      </p:sp>
      <p:pic>
        <p:nvPicPr>
          <p:cNvPr id="9" name="图片 8">
            <a:extLst>
              <a:ext uri="{FF2B5EF4-FFF2-40B4-BE49-F238E27FC236}">
                <a16:creationId xmlns:a16="http://schemas.microsoft.com/office/drawing/2014/main" id="{5F10B85C-B48C-733B-167A-DE82FAFBE9BA}"/>
              </a:ext>
            </a:extLst>
          </p:cNvPr>
          <p:cNvPicPr>
            <a:picLocks noChangeAspect="1"/>
          </p:cNvPicPr>
          <p:nvPr/>
        </p:nvPicPr>
        <p:blipFill>
          <a:blip r:embed="rId5"/>
          <a:stretch>
            <a:fillRect/>
          </a:stretch>
        </p:blipFill>
        <p:spPr>
          <a:xfrm>
            <a:off x="3966270" y="2524022"/>
            <a:ext cx="2415774" cy="226288"/>
          </a:xfrm>
          <a:prstGeom prst="rect">
            <a:avLst/>
          </a:prstGeom>
        </p:spPr>
      </p:pic>
      <p:pic>
        <p:nvPicPr>
          <p:cNvPr id="4" name="图片 3">
            <a:extLst>
              <a:ext uri="{FF2B5EF4-FFF2-40B4-BE49-F238E27FC236}">
                <a16:creationId xmlns:a16="http://schemas.microsoft.com/office/drawing/2014/main" id="{8A3AA91C-444E-93C6-6B78-1DF13175F1CE}"/>
              </a:ext>
            </a:extLst>
          </p:cNvPr>
          <p:cNvPicPr>
            <a:picLocks noChangeAspect="1"/>
          </p:cNvPicPr>
          <p:nvPr/>
        </p:nvPicPr>
        <p:blipFill>
          <a:blip r:embed="rId6"/>
          <a:stretch>
            <a:fillRect/>
          </a:stretch>
        </p:blipFill>
        <p:spPr>
          <a:xfrm>
            <a:off x="7891542" y="3034141"/>
            <a:ext cx="1882797" cy="388146"/>
          </a:xfrm>
          <a:prstGeom prst="rect">
            <a:avLst/>
          </a:prstGeom>
        </p:spPr>
      </p:pic>
      <p:sp>
        <p:nvSpPr>
          <p:cNvPr id="8" name="文本框 7">
            <a:extLst>
              <a:ext uri="{FF2B5EF4-FFF2-40B4-BE49-F238E27FC236}">
                <a16:creationId xmlns:a16="http://schemas.microsoft.com/office/drawing/2014/main" id="{7F8BC54D-A9F7-DFFF-5FF2-BB4B2A7F3366}"/>
              </a:ext>
            </a:extLst>
          </p:cNvPr>
          <p:cNvSpPr txBox="1"/>
          <p:nvPr/>
        </p:nvSpPr>
        <p:spPr>
          <a:xfrm>
            <a:off x="9533027" y="3407999"/>
            <a:ext cx="2024913" cy="369332"/>
          </a:xfrm>
          <a:prstGeom prst="rect">
            <a:avLst/>
          </a:prstGeom>
          <a:noFill/>
          <a:ln>
            <a:solidFill>
              <a:schemeClr val="accent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Likelihood function</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609F657-946A-7DBB-0152-E63404B3E6F5}"/>
              </a:ext>
            </a:extLst>
          </p:cNvPr>
          <p:cNvSpPr txBox="1"/>
          <p:nvPr/>
        </p:nvSpPr>
        <p:spPr>
          <a:xfrm>
            <a:off x="8440273" y="3407999"/>
            <a:ext cx="641522" cy="369332"/>
          </a:xfrm>
          <a:prstGeom prst="rect">
            <a:avLst/>
          </a:prstGeom>
          <a:noFill/>
          <a:ln>
            <a:solidFill>
              <a:schemeClr val="accent2"/>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prior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98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C66AB-5D0F-6446-2226-7B36FCBC6C61}"/>
              </a:ext>
            </a:extLst>
          </p:cNvPr>
          <p:cNvSpPr>
            <a:spLocks noGrp="1"/>
          </p:cNvSpPr>
          <p:nvPr>
            <p:ph type="title"/>
          </p:nvPr>
        </p:nvSpPr>
        <p:spPr/>
        <p:txBody>
          <a:bodyPr>
            <a:normAutofit fontScale="90000"/>
          </a:bodyPr>
          <a:lstStyle/>
          <a:p>
            <a:r>
              <a:rPr lang="en-US" altLang="zh-CN" dirty="0"/>
              <a:t>Bootstrapping to efficiently see physical objects in static scenes</a:t>
            </a:r>
            <a:endParaRPr lang="zh-CN" altLang="en-US" dirty="0"/>
          </a:p>
        </p:txBody>
      </p:sp>
      <p:sp>
        <p:nvSpPr>
          <p:cNvPr id="3" name="内容占位符 2">
            <a:extLst>
              <a:ext uri="{FF2B5EF4-FFF2-40B4-BE49-F238E27FC236}">
                <a16:creationId xmlns:a16="http://schemas.microsoft.com/office/drawing/2014/main" id="{B7E30A63-5616-34B2-7E8F-D383C2ADA9F4}"/>
              </a:ext>
            </a:extLst>
          </p:cNvPr>
          <p:cNvSpPr>
            <a:spLocks noGrp="1"/>
          </p:cNvSpPr>
          <p:nvPr>
            <p:ph idx="1"/>
          </p:nvPr>
        </p:nvSpPr>
        <p:spPr>
          <a:xfrm>
            <a:off x="449947" y="1276350"/>
            <a:ext cx="10903992" cy="5697153"/>
          </a:xfrm>
        </p:spPr>
        <p:txBody>
          <a:bodyPr/>
          <a:lstStyle/>
          <a:p>
            <a:r>
              <a:rPr lang="zh-CN" altLang="en-US" dirty="0"/>
              <a:t>能否仅仅由视觉信号推测出物理属性</a:t>
            </a:r>
            <a:r>
              <a:rPr lang="en-US" altLang="zh-CN" dirty="0"/>
              <a:t>friction , mass?</a:t>
            </a:r>
          </a:p>
          <a:p>
            <a:r>
              <a:rPr lang="en-US" altLang="zh-CN" b="1" dirty="0"/>
              <a:t>Galileo-based </a:t>
            </a:r>
            <a:r>
              <a:rPr lang="en-US" altLang="zh-CN" b="1" dirty="0" err="1"/>
              <a:t>LeNet</a:t>
            </a:r>
            <a:r>
              <a:rPr lang="en-US" altLang="zh-CN" b="1" dirty="0"/>
              <a:t>:</a:t>
            </a:r>
          </a:p>
          <a:p>
            <a:pPr lvl="1"/>
            <a:r>
              <a:rPr lang="en-US" altLang="zh-CN" dirty="0"/>
              <a:t>Model:  </a:t>
            </a:r>
            <a:r>
              <a:rPr lang="en-US" altLang="zh-CN" dirty="0" err="1"/>
              <a:t>LeNet</a:t>
            </a:r>
            <a:endParaRPr lang="en-US" altLang="zh-CN" dirty="0"/>
          </a:p>
          <a:p>
            <a:pPr lvl="1"/>
            <a:r>
              <a:rPr lang="en-US" altLang="zh-CN" dirty="0"/>
              <a:t>Input:    image patches cropped from videos based on the output of the tracker</a:t>
            </a:r>
          </a:p>
          <a:p>
            <a:pPr lvl="1"/>
            <a:r>
              <a:rPr lang="en-US" altLang="zh-CN" dirty="0"/>
              <a:t>Label:   estimated physical properties</a:t>
            </a:r>
          </a:p>
          <a:p>
            <a:pPr lvl="1"/>
            <a:r>
              <a:rPr lang="en-US" altLang="zh-CN" dirty="0"/>
              <a:t>Testing dataset: </a:t>
            </a:r>
            <a:r>
              <a:rPr lang="zh-CN" altLang="en-US" dirty="0"/>
              <a:t>每一种材料下抽取一种物体的全部视频</a:t>
            </a:r>
            <a:endParaRPr lang="en-US" altLang="zh-CN" dirty="0"/>
          </a:p>
          <a:p>
            <a:pPr lvl="1"/>
            <a:r>
              <a:rPr lang="en-US" altLang="zh-CN" dirty="0"/>
              <a:t>Training dataset: Others</a:t>
            </a:r>
          </a:p>
          <a:p>
            <a:pPr lvl="1"/>
            <a:endParaRPr lang="en-US" altLang="zh-CN" dirty="0"/>
          </a:p>
          <a:p>
            <a:r>
              <a:rPr lang="en-US" altLang="zh-CN" b="1" dirty="0"/>
              <a:t>Galileo-based Oracle:</a:t>
            </a:r>
          </a:p>
          <a:p>
            <a:pPr lvl="1"/>
            <a:r>
              <a:rPr lang="en-US" altLang="zh-CN" dirty="0"/>
              <a:t>Model:  ~</a:t>
            </a:r>
          </a:p>
          <a:p>
            <a:pPr lvl="1"/>
            <a:r>
              <a:rPr lang="en-US" altLang="zh-CN" dirty="0"/>
              <a:t>Input:    ~</a:t>
            </a:r>
          </a:p>
          <a:p>
            <a:pPr lvl="1"/>
            <a:r>
              <a:rPr lang="en-US" altLang="zh-CN" dirty="0"/>
              <a:t>Label:   </a:t>
            </a:r>
            <a:r>
              <a:rPr lang="en-US" altLang="zh-CN" dirty="0">
                <a:solidFill>
                  <a:srgbClr val="0070C0"/>
                </a:solidFill>
              </a:rPr>
              <a:t>real physical properties(ground truth!)</a:t>
            </a:r>
          </a:p>
          <a:p>
            <a:pPr lvl="1"/>
            <a:r>
              <a:rPr lang="en-US" altLang="zh-CN" dirty="0"/>
              <a:t>Testing dataset: ~</a:t>
            </a:r>
          </a:p>
          <a:p>
            <a:pPr lvl="1"/>
            <a:r>
              <a:rPr lang="en-US" altLang="zh-CN" dirty="0"/>
              <a:t>Training dataset: ~</a:t>
            </a:r>
          </a:p>
          <a:p>
            <a:endParaRPr lang="en-US" altLang="zh-CN" b="1" dirty="0"/>
          </a:p>
          <a:p>
            <a:endParaRPr lang="en-US" altLang="zh-CN" b="1" dirty="0"/>
          </a:p>
          <a:p>
            <a:endParaRPr lang="zh-CN" altLang="en-US" b="1" dirty="0"/>
          </a:p>
        </p:txBody>
      </p:sp>
      <p:sp>
        <p:nvSpPr>
          <p:cNvPr id="4" name="文本框 3">
            <a:extLst>
              <a:ext uri="{FF2B5EF4-FFF2-40B4-BE49-F238E27FC236}">
                <a16:creationId xmlns:a16="http://schemas.microsoft.com/office/drawing/2014/main" id="{0C8A3481-E94D-31DF-B30E-55975373D26C}"/>
              </a:ext>
            </a:extLst>
          </p:cNvPr>
          <p:cNvSpPr txBox="1"/>
          <p:nvPr/>
        </p:nvSpPr>
        <p:spPr>
          <a:xfrm>
            <a:off x="6977680" y="1729816"/>
            <a:ext cx="4669392" cy="646331"/>
          </a:xfrm>
          <a:prstGeom prst="rect">
            <a:avLst/>
          </a:prstGeom>
          <a:noFill/>
        </p:spPr>
        <p:txBody>
          <a:bodyPr wrap="square" rtlCol="0">
            <a:spAutoFit/>
          </a:bodyPr>
          <a:lstStyle/>
          <a:p>
            <a:r>
              <a:rPr lang="en-US" altLang="zh-CN" sz="1800" dirty="0">
                <a:solidFill>
                  <a:schemeClr val="accent6"/>
                </a:solidFill>
                <a:effectLst/>
                <a:latin typeface="NimbusRomNo9L-Regu"/>
              </a:rPr>
              <a:t>predict these physical properties of objects based on </a:t>
            </a:r>
            <a:r>
              <a:rPr lang="en-US" altLang="zh-CN" sz="1800" b="1" dirty="0">
                <a:solidFill>
                  <a:schemeClr val="accent6"/>
                </a:solidFill>
                <a:effectLst/>
                <a:latin typeface="NimbusRomNo9L-Regu"/>
              </a:rPr>
              <a:t>purely static visual </a:t>
            </a:r>
            <a:r>
              <a:rPr lang="en-US" altLang="zh-CN" sz="1800" dirty="0">
                <a:solidFill>
                  <a:schemeClr val="accent6"/>
                </a:solidFill>
                <a:effectLst/>
                <a:latin typeface="NimbusRomNo9L-Regu"/>
              </a:rPr>
              <a:t>cues!</a:t>
            </a:r>
            <a:endParaRPr lang="zh-CN" altLang="en-US" dirty="0">
              <a:solidFill>
                <a:schemeClr val="accent6"/>
              </a:solidFill>
            </a:endParaRPr>
          </a:p>
        </p:txBody>
      </p:sp>
      <p:sp>
        <p:nvSpPr>
          <p:cNvPr id="7" name="文本框 6">
            <a:extLst>
              <a:ext uri="{FF2B5EF4-FFF2-40B4-BE49-F238E27FC236}">
                <a16:creationId xmlns:a16="http://schemas.microsoft.com/office/drawing/2014/main" id="{28534669-8934-7286-2F71-F9817ED375F3}"/>
              </a:ext>
            </a:extLst>
          </p:cNvPr>
          <p:cNvSpPr txBox="1"/>
          <p:nvPr/>
        </p:nvSpPr>
        <p:spPr>
          <a:xfrm>
            <a:off x="3887150" y="4607442"/>
            <a:ext cx="4669392" cy="369332"/>
          </a:xfrm>
          <a:prstGeom prst="rect">
            <a:avLst/>
          </a:prstGeom>
          <a:noFill/>
        </p:spPr>
        <p:txBody>
          <a:bodyPr wrap="square" rtlCol="0">
            <a:spAutoFit/>
          </a:bodyPr>
          <a:lstStyle/>
          <a:p>
            <a:r>
              <a:rPr lang="en-US" altLang="zh-CN" sz="1800" dirty="0">
                <a:solidFill>
                  <a:schemeClr val="accent6"/>
                </a:solidFill>
                <a:effectLst/>
                <a:latin typeface="NimbusRomNo9L-Regu"/>
              </a:rPr>
              <a:t>Upper bound of the above!</a:t>
            </a:r>
            <a:endParaRPr lang="zh-CN" altLang="en-US" dirty="0">
              <a:solidFill>
                <a:schemeClr val="accent6"/>
              </a:solidFill>
            </a:endParaRPr>
          </a:p>
        </p:txBody>
      </p:sp>
      <p:pic>
        <p:nvPicPr>
          <p:cNvPr id="9" name="图片 8">
            <a:extLst>
              <a:ext uri="{FF2B5EF4-FFF2-40B4-BE49-F238E27FC236}">
                <a16:creationId xmlns:a16="http://schemas.microsoft.com/office/drawing/2014/main" id="{E01B6D18-904F-AA5C-0030-911FA784A89B}"/>
              </a:ext>
            </a:extLst>
          </p:cNvPr>
          <p:cNvPicPr>
            <a:picLocks noChangeAspect="1"/>
          </p:cNvPicPr>
          <p:nvPr/>
        </p:nvPicPr>
        <p:blipFill>
          <a:blip r:embed="rId3"/>
          <a:stretch>
            <a:fillRect/>
          </a:stretch>
        </p:blipFill>
        <p:spPr>
          <a:xfrm>
            <a:off x="7320444" y="3513277"/>
            <a:ext cx="4480088" cy="3344723"/>
          </a:xfrm>
          <a:prstGeom prst="rect">
            <a:avLst/>
          </a:prstGeom>
        </p:spPr>
      </p:pic>
    </p:spTree>
    <p:extLst>
      <p:ext uri="{BB962C8B-B14F-4D97-AF65-F5344CB8AC3E}">
        <p14:creationId xmlns:p14="http://schemas.microsoft.com/office/powerpoint/2010/main" val="1475329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3BD6B-707C-67AC-6FD2-CC94AF258C0A}"/>
              </a:ext>
            </a:extLst>
          </p:cNvPr>
          <p:cNvSpPr>
            <a:spLocks noGrp="1"/>
          </p:cNvSpPr>
          <p:nvPr>
            <p:ph type="title"/>
          </p:nvPr>
        </p:nvSpPr>
        <p:spPr/>
        <p:txBody>
          <a:bodyPr>
            <a:normAutofit fontScale="90000"/>
          </a:bodyPr>
          <a:lstStyle/>
          <a:p>
            <a:r>
              <a:rPr lang="en-US" altLang="zh-CN" dirty="0"/>
              <a:t>Prior Knowledge - </a:t>
            </a:r>
            <a:r>
              <a:rPr lang="fr-FR" altLang="zh-CN" dirty="0"/>
              <a:t>Markov Chains Monte Carlo (MCMC)</a:t>
            </a:r>
            <a:endParaRPr lang="zh-CN" altLang="en-US" dirty="0"/>
          </a:p>
        </p:txBody>
      </p:sp>
      <p:sp>
        <p:nvSpPr>
          <p:cNvPr id="5" name="内容占位符 4">
            <a:extLst>
              <a:ext uri="{FF2B5EF4-FFF2-40B4-BE49-F238E27FC236}">
                <a16:creationId xmlns:a16="http://schemas.microsoft.com/office/drawing/2014/main" id="{C7900F86-1AAD-D69B-C2F3-CAF8DD1F1097}"/>
              </a:ext>
            </a:extLst>
          </p:cNvPr>
          <p:cNvSpPr>
            <a:spLocks noGrp="1"/>
          </p:cNvSpPr>
          <p:nvPr>
            <p:ph idx="1"/>
          </p:nvPr>
        </p:nvSpPr>
        <p:spPr>
          <a:xfrm>
            <a:off x="449947" y="1276350"/>
            <a:ext cx="10903992" cy="5429250"/>
          </a:xfrm>
        </p:spPr>
        <p:txBody>
          <a:bodyPr/>
          <a:lstStyle/>
          <a:p>
            <a:r>
              <a:rPr lang="en-US" altLang="zh-CN" dirty="0"/>
              <a:t>Monte Carlo Sampling:</a:t>
            </a:r>
          </a:p>
          <a:p>
            <a:r>
              <a:rPr lang="en-US" altLang="zh-CN" dirty="0"/>
              <a:t>Original Expectation to be calculated</a:t>
            </a:r>
          </a:p>
          <a:p>
            <a:endParaRPr lang="en-US" altLang="zh-CN" dirty="0"/>
          </a:p>
          <a:p>
            <a:endParaRPr lang="en-US" altLang="zh-CN" dirty="0"/>
          </a:p>
          <a:p>
            <a:r>
              <a:rPr lang="en-US" altLang="zh-CN" dirty="0"/>
              <a:t>Approximated Expectation generated by stimulating </a:t>
            </a:r>
          </a:p>
          <a:p>
            <a:pPr marL="0" indent="0">
              <a:buNone/>
            </a:pPr>
            <a:r>
              <a:rPr lang="en-US" altLang="zh-CN" dirty="0"/>
              <a:t>large samples of f(x)</a:t>
            </a:r>
          </a:p>
          <a:p>
            <a:pPr marL="0" indent="0">
              <a:buNone/>
            </a:pPr>
            <a:endParaRPr lang="en-US" altLang="zh-CN" dirty="0"/>
          </a:p>
          <a:p>
            <a:pPr marL="0" indent="0">
              <a:buNone/>
            </a:pPr>
            <a:endParaRPr lang="en-US" altLang="zh-CN" dirty="0"/>
          </a:p>
          <a:p>
            <a:pPr marL="457200" indent="-457200">
              <a:buFont typeface="+mj-ea"/>
              <a:buAutoNum type="circleNumDbPlain"/>
            </a:pPr>
            <a:r>
              <a:rPr lang="en-US" altLang="zh-CN" dirty="0"/>
              <a:t>Define a domain of possible inputs</a:t>
            </a:r>
          </a:p>
          <a:p>
            <a:pPr marL="457200" indent="-457200">
              <a:buFont typeface="+mj-ea"/>
              <a:buAutoNum type="circleNumDbPlain"/>
            </a:pPr>
            <a:r>
              <a:rPr lang="en-US" altLang="zh-CN" dirty="0"/>
              <a:t>Generate inputs randomly from a probability distribution over the domain</a:t>
            </a:r>
          </a:p>
          <a:p>
            <a:pPr marL="457200" indent="-457200">
              <a:buFont typeface="+mj-ea"/>
              <a:buAutoNum type="circleNumDbPlain"/>
            </a:pPr>
            <a:r>
              <a:rPr lang="en-US" altLang="zh-CN" dirty="0"/>
              <a:t>Perform a deterministic computation of the outputs</a:t>
            </a:r>
          </a:p>
          <a:p>
            <a:pPr marL="457200" indent="-457200">
              <a:buFont typeface="+mj-ea"/>
              <a:buAutoNum type="circleNumDbPlain"/>
            </a:pPr>
            <a:r>
              <a:rPr lang="en-US" altLang="zh-CN" dirty="0"/>
              <a:t>Aggregate the results</a:t>
            </a:r>
            <a:endParaRPr lang="zh-CN" altLang="en-US" dirty="0"/>
          </a:p>
        </p:txBody>
      </p:sp>
      <p:pic>
        <p:nvPicPr>
          <p:cNvPr id="1028" name="Picture 4">
            <a:extLst>
              <a:ext uri="{FF2B5EF4-FFF2-40B4-BE49-F238E27FC236}">
                <a16:creationId xmlns:a16="http://schemas.microsoft.com/office/drawing/2014/main" id="{5604FE8E-7213-3856-8F10-E5B18A4AA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2" y="2119312"/>
            <a:ext cx="3319463" cy="606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0BEF6E-AE63-935F-0035-EF5ACFED9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662" y="3652837"/>
            <a:ext cx="19431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5C1B03E-89F6-F8AF-C3D2-4CDC65D99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1533525"/>
            <a:ext cx="466725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213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7282B-8030-F075-26A5-D354E626CE8E}"/>
              </a:ext>
            </a:extLst>
          </p:cNvPr>
          <p:cNvSpPr>
            <a:spLocks noGrp="1"/>
          </p:cNvSpPr>
          <p:nvPr>
            <p:ph type="title"/>
          </p:nvPr>
        </p:nvSpPr>
        <p:spPr/>
        <p:txBody>
          <a:bodyPr>
            <a:normAutofit fontScale="90000"/>
          </a:bodyPr>
          <a:lstStyle/>
          <a:p>
            <a:r>
              <a:rPr lang="en-US" altLang="zh-CN" dirty="0"/>
              <a:t>Bootstrapping to efficiently see physical objects in static scenes</a:t>
            </a:r>
            <a:endParaRPr lang="zh-CN" altLang="en-US" dirty="0"/>
          </a:p>
        </p:txBody>
      </p:sp>
      <p:sp>
        <p:nvSpPr>
          <p:cNvPr id="3" name="内容占位符 2">
            <a:extLst>
              <a:ext uri="{FF2B5EF4-FFF2-40B4-BE49-F238E27FC236}">
                <a16:creationId xmlns:a16="http://schemas.microsoft.com/office/drawing/2014/main" id="{5E6BB3A0-0EFC-91BF-BC1C-C54440CB87D8}"/>
              </a:ext>
            </a:extLst>
          </p:cNvPr>
          <p:cNvSpPr>
            <a:spLocks noGrp="1"/>
          </p:cNvSpPr>
          <p:nvPr>
            <p:ph idx="1"/>
          </p:nvPr>
        </p:nvSpPr>
        <p:spPr>
          <a:xfrm>
            <a:off x="449947" y="1276350"/>
            <a:ext cx="5323532" cy="4900827"/>
          </a:xfrm>
        </p:spPr>
        <p:txBody>
          <a:bodyPr/>
          <a:lstStyle/>
          <a:p>
            <a:r>
              <a:rPr lang="en-US" altLang="zh-CN" dirty="0"/>
              <a:t>Effectiveness of </a:t>
            </a:r>
            <a:r>
              <a:rPr lang="en-US" altLang="zh-CN" b="1" dirty="0"/>
              <a:t>Galileo-based </a:t>
            </a:r>
            <a:r>
              <a:rPr lang="en-US" altLang="zh-CN" b="1" dirty="0" err="1"/>
              <a:t>LeNet</a:t>
            </a:r>
            <a:r>
              <a:rPr lang="en-US" altLang="zh-CN" b="1" dirty="0"/>
              <a:t>?</a:t>
            </a:r>
            <a:endParaRPr lang="zh-CN" altLang="en-US" dirty="0"/>
          </a:p>
        </p:txBody>
      </p:sp>
      <p:pic>
        <p:nvPicPr>
          <p:cNvPr id="5" name="图片 4">
            <a:extLst>
              <a:ext uri="{FF2B5EF4-FFF2-40B4-BE49-F238E27FC236}">
                <a16:creationId xmlns:a16="http://schemas.microsoft.com/office/drawing/2014/main" id="{DD70553A-8497-8FC7-859F-F62E80963477}"/>
              </a:ext>
            </a:extLst>
          </p:cNvPr>
          <p:cNvPicPr>
            <a:picLocks noChangeAspect="1"/>
          </p:cNvPicPr>
          <p:nvPr/>
        </p:nvPicPr>
        <p:blipFill>
          <a:blip r:embed="rId3"/>
          <a:stretch>
            <a:fillRect/>
          </a:stretch>
        </p:blipFill>
        <p:spPr>
          <a:xfrm>
            <a:off x="1549848" y="2907488"/>
            <a:ext cx="3233761" cy="1981214"/>
          </a:xfrm>
          <a:prstGeom prst="rect">
            <a:avLst/>
          </a:prstGeom>
        </p:spPr>
      </p:pic>
      <p:sp>
        <p:nvSpPr>
          <p:cNvPr id="6" name="内容占位符 2">
            <a:extLst>
              <a:ext uri="{FF2B5EF4-FFF2-40B4-BE49-F238E27FC236}">
                <a16:creationId xmlns:a16="http://schemas.microsoft.com/office/drawing/2014/main" id="{F4CFF734-57E7-51FE-B37C-6326385EA881}"/>
              </a:ext>
            </a:extLst>
          </p:cNvPr>
          <p:cNvSpPr txBox="1">
            <a:spLocks/>
          </p:cNvSpPr>
          <p:nvPr/>
        </p:nvSpPr>
        <p:spPr>
          <a:xfrm>
            <a:off x="6152543" y="1276349"/>
            <a:ext cx="5323532" cy="4900827"/>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r>
              <a:rPr lang="en-US" altLang="zh-CN" dirty="0"/>
              <a:t>Whether </a:t>
            </a:r>
            <a:r>
              <a:rPr lang="en-US" altLang="zh-CN" dirty="0" err="1"/>
              <a:t>LeNet</a:t>
            </a:r>
            <a:r>
              <a:rPr lang="en-US" altLang="zh-CN" dirty="0"/>
              <a:t> can help </a:t>
            </a:r>
            <a:r>
              <a:rPr lang="en-US" altLang="zh-CN" b="1" dirty="0"/>
              <a:t>predict physical properties(latent variables)?</a:t>
            </a:r>
          </a:p>
          <a:p>
            <a:endParaRPr lang="zh-CN" altLang="en-US" dirty="0"/>
          </a:p>
        </p:txBody>
      </p:sp>
      <p:pic>
        <p:nvPicPr>
          <p:cNvPr id="8" name="图片 7">
            <a:extLst>
              <a:ext uri="{FF2B5EF4-FFF2-40B4-BE49-F238E27FC236}">
                <a16:creationId xmlns:a16="http://schemas.microsoft.com/office/drawing/2014/main" id="{2E219027-243C-C014-D4B5-82613FBB24D0}"/>
              </a:ext>
            </a:extLst>
          </p:cNvPr>
          <p:cNvPicPr>
            <a:picLocks noChangeAspect="1"/>
          </p:cNvPicPr>
          <p:nvPr/>
        </p:nvPicPr>
        <p:blipFill>
          <a:blip r:embed="rId4"/>
          <a:stretch>
            <a:fillRect/>
          </a:stretch>
        </p:blipFill>
        <p:spPr>
          <a:xfrm>
            <a:off x="5954987" y="2214539"/>
            <a:ext cx="5438815" cy="3367112"/>
          </a:xfrm>
          <a:prstGeom prst="rect">
            <a:avLst/>
          </a:prstGeom>
        </p:spPr>
      </p:pic>
      <p:sp>
        <p:nvSpPr>
          <p:cNvPr id="9" name="文本框 8">
            <a:extLst>
              <a:ext uri="{FF2B5EF4-FFF2-40B4-BE49-F238E27FC236}">
                <a16:creationId xmlns:a16="http://schemas.microsoft.com/office/drawing/2014/main" id="{C8F22BD9-63B2-DEA0-F08E-74740CB87128}"/>
              </a:ext>
            </a:extLst>
          </p:cNvPr>
          <p:cNvSpPr txBox="1"/>
          <p:nvPr/>
        </p:nvSpPr>
        <p:spPr>
          <a:xfrm>
            <a:off x="9863884" y="4093315"/>
            <a:ext cx="2225171" cy="646331"/>
          </a:xfrm>
          <a:prstGeom prst="rect">
            <a:avLst/>
          </a:prstGeom>
          <a:noFill/>
        </p:spPr>
        <p:txBody>
          <a:bodyPr wrap="square" rtlCol="0">
            <a:spAutoFit/>
          </a:bodyPr>
          <a:lstStyle/>
          <a:p>
            <a:r>
              <a:rPr lang="en-US" altLang="zh-CN" sz="1800" dirty="0">
                <a:solidFill>
                  <a:schemeClr val="accent6"/>
                </a:solidFill>
                <a:effectLst/>
                <a:latin typeface="NimbusRomNo9L-Regu"/>
              </a:rPr>
              <a:t>An overall boost in log-likelihood traces!</a:t>
            </a:r>
            <a:endParaRPr lang="zh-CN" altLang="en-US" dirty="0">
              <a:solidFill>
                <a:schemeClr val="accent6"/>
              </a:solidFill>
            </a:endParaRPr>
          </a:p>
        </p:txBody>
      </p:sp>
      <p:pic>
        <p:nvPicPr>
          <p:cNvPr id="10" name="图片 9">
            <a:extLst>
              <a:ext uri="{FF2B5EF4-FFF2-40B4-BE49-F238E27FC236}">
                <a16:creationId xmlns:a16="http://schemas.microsoft.com/office/drawing/2014/main" id="{2089714E-3D09-B07A-3D47-3479F08E28AC}"/>
              </a:ext>
            </a:extLst>
          </p:cNvPr>
          <p:cNvPicPr>
            <a:picLocks noChangeAspect="1"/>
          </p:cNvPicPr>
          <p:nvPr/>
        </p:nvPicPr>
        <p:blipFill>
          <a:blip r:embed="rId5"/>
          <a:stretch>
            <a:fillRect/>
          </a:stretch>
        </p:blipFill>
        <p:spPr>
          <a:xfrm>
            <a:off x="515072" y="5698200"/>
            <a:ext cx="8815452" cy="371478"/>
          </a:xfrm>
          <a:prstGeom prst="rect">
            <a:avLst/>
          </a:prstGeom>
        </p:spPr>
      </p:pic>
      <p:sp>
        <p:nvSpPr>
          <p:cNvPr id="11" name="文本框 10">
            <a:extLst>
              <a:ext uri="{FF2B5EF4-FFF2-40B4-BE49-F238E27FC236}">
                <a16:creationId xmlns:a16="http://schemas.microsoft.com/office/drawing/2014/main" id="{62C9BCD7-2C1F-97C3-E457-DD7029F97EB5}"/>
              </a:ext>
            </a:extLst>
          </p:cNvPr>
          <p:cNvSpPr txBox="1"/>
          <p:nvPr/>
        </p:nvSpPr>
        <p:spPr>
          <a:xfrm>
            <a:off x="3314392" y="6104087"/>
            <a:ext cx="1934119" cy="369332"/>
          </a:xfrm>
          <a:prstGeom prst="rect">
            <a:avLst/>
          </a:prstGeom>
          <a:noFill/>
        </p:spPr>
        <p:txBody>
          <a:bodyPr wrap="none" rtlCol="0">
            <a:spAutoFit/>
          </a:bodyPr>
          <a:lstStyle/>
          <a:p>
            <a:r>
              <a:rPr lang="en-US" altLang="zh-CN" sz="1800" dirty="0">
                <a:solidFill>
                  <a:srgbClr val="0070C0"/>
                </a:solidFill>
                <a:effectLst/>
                <a:latin typeface="NimbusRomNo9L-Regu"/>
              </a:rPr>
              <a:t>likelihood function</a:t>
            </a:r>
            <a:endParaRPr lang="zh-CN" altLang="en-US" dirty="0">
              <a:solidFill>
                <a:srgbClr val="0070C0"/>
              </a:solidFill>
            </a:endParaRPr>
          </a:p>
        </p:txBody>
      </p:sp>
      <p:pic>
        <p:nvPicPr>
          <p:cNvPr id="12" name="图片 11">
            <a:extLst>
              <a:ext uri="{FF2B5EF4-FFF2-40B4-BE49-F238E27FC236}">
                <a16:creationId xmlns:a16="http://schemas.microsoft.com/office/drawing/2014/main" id="{F29105FA-7C56-D6D6-B6CD-7CA192023B23}"/>
              </a:ext>
            </a:extLst>
          </p:cNvPr>
          <p:cNvPicPr>
            <a:picLocks noChangeAspect="1"/>
          </p:cNvPicPr>
          <p:nvPr/>
        </p:nvPicPr>
        <p:blipFill>
          <a:blip r:embed="rId6"/>
          <a:stretch>
            <a:fillRect/>
          </a:stretch>
        </p:blipFill>
        <p:spPr>
          <a:xfrm>
            <a:off x="2877474" y="6432623"/>
            <a:ext cx="2415774" cy="226288"/>
          </a:xfrm>
          <a:prstGeom prst="rect">
            <a:avLst/>
          </a:prstGeom>
        </p:spPr>
      </p:pic>
    </p:spTree>
    <p:extLst>
      <p:ext uri="{BB962C8B-B14F-4D97-AF65-F5344CB8AC3E}">
        <p14:creationId xmlns:p14="http://schemas.microsoft.com/office/powerpoint/2010/main" val="264091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4BCF0-9D92-588B-F24B-A9CD407204F4}"/>
              </a:ext>
            </a:extLst>
          </p:cNvPr>
          <p:cNvSpPr>
            <a:spLocks noGrp="1"/>
          </p:cNvSpPr>
          <p:nvPr>
            <p:ph type="title"/>
          </p:nvPr>
        </p:nvSpPr>
        <p:spPr/>
        <p:txBody>
          <a:bodyPr/>
          <a:lstStyle/>
          <a:p>
            <a:r>
              <a:rPr lang="en-US" altLang="zh-CN" dirty="0"/>
              <a:t>Experiments &amp; Evaluation of Model</a:t>
            </a:r>
            <a:endParaRPr lang="zh-CN" altLang="en-US" dirty="0"/>
          </a:p>
        </p:txBody>
      </p:sp>
      <p:sp>
        <p:nvSpPr>
          <p:cNvPr id="3" name="内容占位符 2">
            <a:extLst>
              <a:ext uri="{FF2B5EF4-FFF2-40B4-BE49-F238E27FC236}">
                <a16:creationId xmlns:a16="http://schemas.microsoft.com/office/drawing/2014/main" id="{C492762F-B35D-3EC7-66BB-04E8760B4CB1}"/>
              </a:ext>
            </a:extLst>
          </p:cNvPr>
          <p:cNvSpPr>
            <a:spLocks noGrp="1"/>
          </p:cNvSpPr>
          <p:nvPr>
            <p:ph idx="1"/>
          </p:nvPr>
        </p:nvSpPr>
        <p:spPr>
          <a:xfrm>
            <a:off x="449947" y="1111546"/>
            <a:ext cx="10903992" cy="4900827"/>
          </a:xfrm>
        </p:spPr>
        <p:txBody>
          <a:bodyPr/>
          <a:lstStyle/>
          <a:p>
            <a:r>
              <a:rPr lang="en-US" altLang="zh-CN" dirty="0"/>
              <a:t>Prediction task</a:t>
            </a:r>
          </a:p>
          <a:p>
            <a:pPr lvl="1"/>
            <a:r>
              <a:rPr lang="en-US" altLang="zh-CN" dirty="0"/>
              <a:t>How far will the object travel after collision?</a:t>
            </a:r>
            <a:endParaRPr lang="zh-CN" altLang="en-US" dirty="0"/>
          </a:p>
        </p:txBody>
      </p:sp>
      <p:pic>
        <p:nvPicPr>
          <p:cNvPr id="5" name="图片 4">
            <a:extLst>
              <a:ext uri="{FF2B5EF4-FFF2-40B4-BE49-F238E27FC236}">
                <a16:creationId xmlns:a16="http://schemas.microsoft.com/office/drawing/2014/main" id="{64CF70FC-8A0C-E1BE-0F37-593950D58F1D}"/>
              </a:ext>
            </a:extLst>
          </p:cNvPr>
          <p:cNvPicPr>
            <a:picLocks noChangeAspect="1"/>
          </p:cNvPicPr>
          <p:nvPr/>
        </p:nvPicPr>
        <p:blipFill rotWithShape="1">
          <a:blip r:embed="rId3"/>
          <a:srcRect t="5879"/>
          <a:stretch/>
        </p:blipFill>
        <p:spPr>
          <a:xfrm>
            <a:off x="1463052" y="1812851"/>
            <a:ext cx="9010716" cy="2075407"/>
          </a:xfrm>
          <a:prstGeom prst="rect">
            <a:avLst/>
          </a:prstGeom>
        </p:spPr>
      </p:pic>
      <p:pic>
        <p:nvPicPr>
          <p:cNvPr id="7" name="图片 6">
            <a:extLst>
              <a:ext uri="{FF2B5EF4-FFF2-40B4-BE49-F238E27FC236}">
                <a16:creationId xmlns:a16="http://schemas.microsoft.com/office/drawing/2014/main" id="{DF7DD228-93AD-876F-9CDF-9D602C23CB00}"/>
              </a:ext>
            </a:extLst>
          </p:cNvPr>
          <p:cNvPicPr>
            <a:picLocks noChangeAspect="1"/>
          </p:cNvPicPr>
          <p:nvPr/>
        </p:nvPicPr>
        <p:blipFill>
          <a:blip r:embed="rId4"/>
          <a:stretch>
            <a:fillRect/>
          </a:stretch>
        </p:blipFill>
        <p:spPr>
          <a:xfrm>
            <a:off x="2882169" y="3841869"/>
            <a:ext cx="6575491" cy="3016131"/>
          </a:xfrm>
          <a:prstGeom prst="rect">
            <a:avLst/>
          </a:prstGeom>
        </p:spPr>
      </p:pic>
    </p:spTree>
    <p:extLst>
      <p:ext uri="{BB962C8B-B14F-4D97-AF65-F5344CB8AC3E}">
        <p14:creationId xmlns:p14="http://schemas.microsoft.com/office/powerpoint/2010/main" val="2899403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B1141-FF30-58AC-39D3-484F97B0F97C}"/>
              </a:ext>
            </a:extLst>
          </p:cNvPr>
          <p:cNvSpPr>
            <a:spLocks noGrp="1"/>
          </p:cNvSpPr>
          <p:nvPr>
            <p:ph type="title"/>
          </p:nvPr>
        </p:nvSpPr>
        <p:spPr/>
        <p:txBody>
          <a:bodyPr/>
          <a:lstStyle/>
          <a:p>
            <a:r>
              <a:rPr lang="en-US" altLang="zh-CN" dirty="0"/>
              <a:t>Experiments &amp; Evaluation of Model</a:t>
            </a:r>
            <a:endParaRPr lang="zh-CN" altLang="en-US" dirty="0"/>
          </a:p>
        </p:txBody>
      </p:sp>
      <p:sp>
        <p:nvSpPr>
          <p:cNvPr id="3" name="内容占位符 2">
            <a:extLst>
              <a:ext uri="{FF2B5EF4-FFF2-40B4-BE49-F238E27FC236}">
                <a16:creationId xmlns:a16="http://schemas.microsoft.com/office/drawing/2014/main" id="{D14EB964-B738-EF74-4406-55B92DD18C2F}"/>
              </a:ext>
            </a:extLst>
          </p:cNvPr>
          <p:cNvSpPr>
            <a:spLocks noGrp="1"/>
          </p:cNvSpPr>
          <p:nvPr>
            <p:ph idx="1"/>
          </p:nvPr>
        </p:nvSpPr>
        <p:spPr/>
        <p:txBody>
          <a:bodyPr/>
          <a:lstStyle/>
          <a:p>
            <a:pPr marL="0" indent="0">
              <a:buNone/>
            </a:pPr>
            <a:r>
              <a:rPr lang="en-US" altLang="zh-CN" dirty="0"/>
              <a:t>• Comprehension task </a:t>
            </a:r>
          </a:p>
          <a:p>
            <a:pPr marL="0" indent="0">
              <a:buNone/>
            </a:pPr>
            <a:r>
              <a:rPr lang="en-US" altLang="zh-CN" dirty="0"/>
              <a:t>	Which of the two objects is heavier? </a:t>
            </a:r>
          </a:p>
          <a:p>
            <a:pPr marL="0" indent="0">
              <a:buNone/>
            </a:pPr>
            <a:r>
              <a:rPr lang="en-US" altLang="zh-CN" dirty="0"/>
              <a:t>• Transfer task </a:t>
            </a:r>
          </a:p>
          <a:p>
            <a:pPr marL="0" indent="0">
              <a:buNone/>
            </a:pPr>
            <a:r>
              <a:rPr lang="en-US" altLang="zh-CN" dirty="0"/>
              <a:t>	Will the object slide shown in a new scene setting?</a:t>
            </a:r>
            <a:endParaRPr lang="zh-CN" altLang="en-US" dirty="0"/>
          </a:p>
        </p:txBody>
      </p:sp>
      <p:pic>
        <p:nvPicPr>
          <p:cNvPr id="5" name="图片 4">
            <a:extLst>
              <a:ext uri="{FF2B5EF4-FFF2-40B4-BE49-F238E27FC236}">
                <a16:creationId xmlns:a16="http://schemas.microsoft.com/office/drawing/2014/main" id="{463238DE-1BD1-E157-0213-9CEFF954BBE5}"/>
              </a:ext>
            </a:extLst>
          </p:cNvPr>
          <p:cNvPicPr>
            <a:picLocks noChangeAspect="1"/>
          </p:cNvPicPr>
          <p:nvPr/>
        </p:nvPicPr>
        <p:blipFill rotWithShape="1">
          <a:blip r:embed="rId3"/>
          <a:srcRect b="33121"/>
          <a:stretch/>
        </p:blipFill>
        <p:spPr>
          <a:xfrm>
            <a:off x="992580" y="3152310"/>
            <a:ext cx="10057983" cy="3506601"/>
          </a:xfrm>
          <a:prstGeom prst="rect">
            <a:avLst/>
          </a:prstGeom>
        </p:spPr>
      </p:pic>
    </p:spTree>
    <p:extLst>
      <p:ext uri="{BB962C8B-B14F-4D97-AF65-F5344CB8AC3E}">
        <p14:creationId xmlns:p14="http://schemas.microsoft.com/office/powerpoint/2010/main" val="2653336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88BEB-D2B9-EC7C-1D0A-8869D484433B}"/>
              </a:ext>
            </a:extLst>
          </p:cNvPr>
          <p:cNvSpPr>
            <a:spLocks noGrp="1"/>
          </p:cNvSpPr>
          <p:nvPr>
            <p:ph type="ctrTitle"/>
          </p:nvPr>
        </p:nvSpPr>
        <p:spPr/>
        <p:txBody>
          <a:bodyPr/>
          <a:lstStyle/>
          <a:p>
            <a:r>
              <a:rPr lang="en-US" altLang="zh-CN" dirty="0"/>
              <a:t>Grasping extreme aerodynamics on a</a:t>
            </a:r>
            <a:br>
              <a:rPr lang="en-US" altLang="zh-CN" dirty="0"/>
            </a:br>
            <a:r>
              <a:rPr lang="en-US" altLang="zh-CN" dirty="0"/>
              <a:t>low-dimensional manifold</a:t>
            </a:r>
            <a:endParaRPr lang="zh-CN" altLang="en-US" dirty="0"/>
          </a:p>
        </p:txBody>
      </p:sp>
      <p:sp>
        <p:nvSpPr>
          <p:cNvPr id="5" name="副标题 4">
            <a:extLst>
              <a:ext uri="{FF2B5EF4-FFF2-40B4-BE49-F238E27FC236}">
                <a16:creationId xmlns:a16="http://schemas.microsoft.com/office/drawing/2014/main" id="{9E2962B6-C86F-16DC-6DE5-33C857D425C1}"/>
              </a:ext>
            </a:extLst>
          </p:cNvPr>
          <p:cNvSpPr>
            <a:spLocks noGrp="1"/>
          </p:cNvSpPr>
          <p:nvPr>
            <p:ph type="subTitle" idx="1"/>
          </p:nvPr>
        </p:nvSpPr>
        <p:spPr/>
        <p:txBody>
          <a:bodyPr/>
          <a:lstStyle/>
          <a:p>
            <a:r>
              <a:rPr lang="en-US" altLang="zh-CN" b="1" dirty="0">
                <a:solidFill>
                  <a:schemeClr val="accent6"/>
                </a:solidFill>
              </a:rPr>
              <a:t>——</a:t>
            </a:r>
            <a:r>
              <a:rPr lang="zh-CN" altLang="en-US" b="1" dirty="0">
                <a:solidFill>
                  <a:schemeClr val="accent6"/>
                </a:solidFill>
              </a:rPr>
              <a:t>理解</a:t>
            </a:r>
            <a:r>
              <a:rPr lang="en-US" altLang="zh-CN" b="1" dirty="0">
                <a:solidFill>
                  <a:schemeClr val="accent6"/>
                </a:solidFill>
              </a:rPr>
              <a:t>AI for Science</a:t>
            </a:r>
            <a:r>
              <a:rPr lang="zh-CN" altLang="en-US" b="1" dirty="0">
                <a:solidFill>
                  <a:schemeClr val="accent6"/>
                </a:solidFill>
              </a:rPr>
              <a:t>的重要文章！</a:t>
            </a:r>
            <a:endParaRPr lang="en-US" altLang="zh-CN" b="1" dirty="0">
              <a:solidFill>
                <a:schemeClr val="accent6"/>
              </a:solidFill>
            </a:endParaRPr>
          </a:p>
        </p:txBody>
      </p:sp>
    </p:spTree>
    <p:extLst>
      <p:ext uri="{BB962C8B-B14F-4D97-AF65-F5344CB8AC3E}">
        <p14:creationId xmlns:p14="http://schemas.microsoft.com/office/powerpoint/2010/main" val="500265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38737-FFE7-CF36-FCA9-AAB23B6EF890}"/>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38BDF986-5EBC-1420-4546-400CDC9F45E3}"/>
              </a:ext>
            </a:extLst>
          </p:cNvPr>
          <p:cNvSpPr>
            <a:spLocks noGrp="1"/>
          </p:cNvSpPr>
          <p:nvPr>
            <p:ph idx="1"/>
          </p:nvPr>
        </p:nvSpPr>
        <p:spPr/>
        <p:txBody>
          <a:bodyPr/>
          <a:lstStyle/>
          <a:p>
            <a:r>
              <a:rPr lang="en-US" altLang="zh-CN" dirty="0"/>
              <a:t>With extreme weather becoming ever more frequent due to global warming, it is anticipated that aircraft, especially those that are smaller in size, will encounter sizeable atmospheric disturbances and still be expected to ac4hieve stable flight.</a:t>
            </a:r>
          </a:p>
          <a:p>
            <a:r>
              <a:rPr lang="en-US" altLang="zh-CN" b="1" dirty="0"/>
              <a:t>no theoretical fluid-dynamic foundation</a:t>
            </a:r>
            <a:r>
              <a:rPr lang="zh-CN" altLang="en-US" b="1" dirty="0"/>
              <a:t>！</a:t>
            </a:r>
            <a:endParaRPr lang="en-US" altLang="zh-CN" b="1" dirty="0"/>
          </a:p>
          <a:p>
            <a:pPr marL="0" indent="0">
              <a:buNone/>
            </a:pPr>
            <a:endParaRPr lang="en-US" altLang="zh-CN" dirty="0"/>
          </a:p>
          <a:p>
            <a:r>
              <a:rPr lang="en-US" altLang="zh-CN" dirty="0"/>
              <a:t>Use a lift-augmented autoencoder while holding the essence of the original high-dimensional physics. </a:t>
            </a:r>
          </a:p>
          <a:p>
            <a:r>
              <a:rPr lang="en-US" altLang="zh-CN" dirty="0"/>
              <a:t>Express the extreme aerodynamic flows learning into a low-dimensional manifold.</a:t>
            </a:r>
          </a:p>
          <a:p>
            <a:r>
              <a:rPr lang="en-US" altLang="zh-CN" dirty="0"/>
              <a:t>Enable real-time sparse reconstruction, dynamical modeling, and control of extremely unsteady gusty flows.</a:t>
            </a:r>
            <a:endParaRPr lang="zh-CN" altLang="en-US" dirty="0"/>
          </a:p>
        </p:txBody>
      </p:sp>
      <p:pic>
        <p:nvPicPr>
          <p:cNvPr id="5" name="图片 4">
            <a:extLst>
              <a:ext uri="{FF2B5EF4-FFF2-40B4-BE49-F238E27FC236}">
                <a16:creationId xmlns:a16="http://schemas.microsoft.com/office/drawing/2014/main" id="{B2524791-0070-9EF9-2963-8A2383CE9EDB}"/>
              </a:ext>
            </a:extLst>
          </p:cNvPr>
          <p:cNvPicPr>
            <a:picLocks noChangeAspect="1"/>
          </p:cNvPicPr>
          <p:nvPr/>
        </p:nvPicPr>
        <p:blipFill>
          <a:blip r:embed="rId3"/>
          <a:stretch>
            <a:fillRect/>
          </a:stretch>
        </p:blipFill>
        <p:spPr>
          <a:xfrm>
            <a:off x="3513762" y="4842295"/>
            <a:ext cx="5875001" cy="1952624"/>
          </a:xfrm>
          <a:prstGeom prst="rect">
            <a:avLst/>
          </a:prstGeom>
        </p:spPr>
      </p:pic>
    </p:spTree>
    <p:extLst>
      <p:ext uri="{BB962C8B-B14F-4D97-AF65-F5344CB8AC3E}">
        <p14:creationId xmlns:p14="http://schemas.microsoft.com/office/powerpoint/2010/main" val="360091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8403A-47FC-0687-4A98-1B8FC634D220}"/>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B2DF2DB5-5DE2-C8A1-01F8-F589E9E33CDB}"/>
              </a:ext>
            </a:extLst>
          </p:cNvPr>
          <p:cNvSpPr>
            <a:spLocks noGrp="1"/>
          </p:cNvSpPr>
          <p:nvPr>
            <p:ph idx="1"/>
          </p:nvPr>
        </p:nvSpPr>
        <p:spPr>
          <a:xfrm>
            <a:off x="449947" y="1276350"/>
            <a:ext cx="6631337" cy="4900827"/>
          </a:xfrm>
        </p:spPr>
        <p:txBody>
          <a:bodyPr/>
          <a:lstStyle/>
          <a:p>
            <a:r>
              <a:rPr lang="zh-CN" altLang="en-US" dirty="0"/>
              <a:t>干扰涡旋</a:t>
            </a:r>
            <a:r>
              <a:rPr lang="en-US" altLang="zh-CN" dirty="0"/>
              <a:t>(disturbance vortex)</a:t>
            </a:r>
            <a:r>
              <a:rPr lang="zh-CN" altLang="en-US" dirty="0"/>
              <a:t>：干扰涡旋是由环境中的强风或湍流引起的，能够显著影响机翼周围的气流场。通过压缩技术，这些涡旋的特性，如位置、强度和大小，都被有效捕捉并保存在低维空间中。</a:t>
            </a:r>
            <a:endParaRPr lang="en-US" altLang="zh-CN" dirty="0"/>
          </a:p>
          <a:p>
            <a:endParaRPr lang="en-US" altLang="zh-CN" dirty="0"/>
          </a:p>
          <a:p>
            <a:endParaRPr lang="en-US" altLang="zh-CN" dirty="0"/>
          </a:p>
          <a:p>
            <a:r>
              <a:rPr lang="zh-CN" altLang="en-US" dirty="0"/>
              <a:t>涡旋</a:t>
            </a:r>
            <a:r>
              <a:rPr lang="en-US" altLang="zh-CN" dirty="0"/>
              <a:t>(vortex)</a:t>
            </a:r>
            <a:r>
              <a:rPr lang="zh-CN" altLang="en-US" dirty="0"/>
              <a:t>：是指流体顺着某个方向（例如环绕直线或曲线轴）运动时形成的区域。</a:t>
            </a:r>
          </a:p>
        </p:txBody>
      </p:sp>
      <p:pic>
        <p:nvPicPr>
          <p:cNvPr id="1026" name="Picture 2">
            <a:extLst>
              <a:ext uri="{FF2B5EF4-FFF2-40B4-BE49-F238E27FC236}">
                <a16:creationId xmlns:a16="http://schemas.microsoft.com/office/drawing/2014/main" id="{D89D1000-F695-3A5A-08D5-A771C1BDC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19" y="4256617"/>
            <a:ext cx="3203059" cy="2402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57E67D-57A9-72C0-B555-007D62F082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8" t="5271" r="14801" b="7049"/>
          <a:stretch/>
        </p:blipFill>
        <p:spPr bwMode="auto">
          <a:xfrm>
            <a:off x="5078185" y="3940628"/>
            <a:ext cx="1741715" cy="2857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C290FC51-BB0C-DB3A-8468-46A270FBE0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6936" y="1240036"/>
            <a:ext cx="5032912" cy="409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4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C1F481-2EC8-0B88-1B43-E4D89F91FF8E}"/>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7A312FC2-E4AB-EEC9-4F3B-16041FA070D8}"/>
              </a:ext>
            </a:extLst>
          </p:cNvPr>
          <p:cNvSpPr>
            <a:spLocks noGrp="1"/>
          </p:cNvSpPr>
          <p:nvPr>
            <p:ph idx="1"/>
          </p:nvPr>
        </p:nvSpPr>
        <p:spPr/>
        <p:txBody>
          <a:bodyPr/>
          <a:lstStyle/>
          <a:p>
            <a:r>
              <a:rPr lang="zh-CN" altLang="en-US" dirty="0"/>
              <a:t>流场分离 </a:t>
            </a:r>
            <a:r>
              <a:rPr lang="en-US" altLang="zh-CN" dirty="0"/>
              <a:t>(flow separation): </a:t>
            </a:r>
            <a:r>
              <a:rPr lang="zh-CN" altLang="en-US" dirty="0"/>
              <a:t>流场分离是气流从机翼表面剥离的现象，通常会导致升力下降和阻力增加。在高维数据中，这些现象通过复杂的涡流结构体现出来，但在低维空间中，这些结构被简化为关键的特征变量，仍能准确反映流场分离的动态行为。</a:t>
            </a:r>
          </a:p>
        </p:txBody>
      </p:sp>
      <p:pic>
        <p:nvPicPr>
          <p:cNvPr id="2052" name="Picture 4" descr="Fig. 10">
            <a:extLst>
              <a:ext uri="{FF2B5EF4-FFF2-40B4-BE49-F238E27FC236}">
                <a16:creationId xmlns:a16="http://schemas.microsoft.com/office/drawing/2014/main" id="{B6069637-6649-89F7-4AFD-D620BAC53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610" y="4991934"/>
            <a:ext cx="6383263" cy="14043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E52D60A-F843-665D-510D-660EBEC9F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848" y="2653159"/>
            <a:ext cx="7718190" cy="203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8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7B73E-2967-29FC-B899-E6E0BCB9E430}"/>
              </a:ext>
            </a:extLst>
          </p:cNvPr>
          <p:cNvSpPr>
            <a:spLocks noGrp="1"/>
          </p:cNvSpPr>
          <p:nvPr>
            <p:ph type="title"/>
          </p:nvPr>
        </p:nvSpPr>
        <p:spPr/>
        <p:txBody>
          <a:bodyPr/>
          <a:lstStyle/>
          <a:p>
            <a:r>
              <a:rPr lang="en-US" altLang="zh-CN" dirty="0"/>
              <a:t>Prior Knowledge</a:t>
            </a:r>
            <a:endParaRPr lang="zh-CN" altLang="en-US" dirty="0"/>
          </a:p>
        </p:txBody>
      </p:sp>
      <p:sp>
        <p:nvSpPr>
          <p:cNvPr id="3" name="内容占位符 2">
            <a:extLst>
              <a:ext uri="{FF2B5EF4-FFF2-40B4-BE49-F238E27FC236}">
                <a16:creationId xmlns:a16="http://schemas.microsoft.com/office/drawing/2014/main" id="{D6D98487-4E54-0926-6162-1FA99BE8A57A}"/>
              </a:ext>
            </a:extLst>
          </p:cNvPr>
          <p:cNvSpPr>
            <a:spLocks noGrp="1"/>
          </p:cNvSpPr>
          <p:nvPr>
            <p:ph idx="1"/>
          </p:nvPr>
        </p:nvSpPr>
        <p:spPr>
          <a:xfrm>
            <a:off x="449947" y="1276350"/>
            <a:ext cx="5412010" cy="4900827"/>
          </a:xfrm>
        </p:spPr>
        <p:txBody>
          <a:bodyPr/>
          <a:lstStyle/>
          <a:p>
            <a:r>
              <a:rPr lang="zh-CN" altLang="en-US" dirty="0"/>
              <a:t>尾流涡旋</a:t>
            </a:r>
            <a:r>
              <a:rPr lang="en-US" altLang="zh-CN" dirty="0"/>
              <a:t>(wake vortices): </a:t>
            </a:r>
            <a:r>
              <a:rPr lang="zh-CN" altLang="en-US" dirty="0"/>
              <a:t>尾流涡旋是机翼后方形成的旋涡，对飞行稳定性有重要影响。低维空间中保存了这些涡旋的主要特征，使得可以在无需全尺度模拟的情况下预测尾流涡旋的行为。</a:t>
            </a:r>
            <a:endParaRPr lang="en-US" altLang="zh-CN" dirty="0"/>
          </a:p>
          <a:p>
            <a:r>
              <a:rPr lang="en-US" altLang="zh-CN" dirty="0">
                <a:hlinkClick r:id="rId3"/>
              </a:rPr>
              <a:t>Wake Vortices | Safety First (airbus.com)</a:t>
            </a:r>
            <a:endParaRPr lang="en-US" altLang="zh-CN" dirty="0"/>
          </a:p>
          <a:p>
            <a:endParaRPr lang="en-US" altLang="zh-CN" dirty="0"/>
          </a:p>
          <a:p>
            <a:endParaRPr lang="en-US" altLang="zh-CN" dirty="0"/>
          </a:p>
          <a:p>
            <a:endParaRPr lang="zh-CN" altLang="en-US" dirty="0"/>
          </a:p>
        </p:txBody>
      </p:sp>
      <p:pic>
        <p:nvPicPr>
          <p:cNvPr id="3076" name="Picture 4">
            <a:extLst>
              <a:ext uri="{FF2B5EF4-FFF2-40B4-BE49-F238E27FC236}">
                <a16:creationId xmlns:a16="http://schemas.microsoft.com/office/drawing/2014/main" id="{EC60D922-4717-6B8A-AA40-00CE83A84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856" y="1198791"/>
            <a:ext cx="6996190" cy="438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5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7BE0C-2205-1810-946C-9AB688C9D5CF}"/>
              </a:ext>
            </a:extLst>
          </p:cNvPr>
          <p:cNvSpPr>
            <a:spLocks noGrp="1"/>
          </p:cNvSpPr>
          <p:nvPr>
            <p:ph type="title"/>
          </p:nvPr>
        </p:nvSpPr>
        <p:spPr/>
        <p:txBody>
          <a:bodyPr/>
          <a:lstStyle/>
          <a:p>
            <a:r>
              <a:rPr lang="en-US" altLang="zh-CN" dirty="0"/>
              <a:t>Main Method</a:t>
            </a:r>
            <a:endParaRPr lang="zh-CN" altLang="en-US" dirty="0"/>
          </a:p>
        </p:txBody>
      </p:sp>
      <p:sp>
        <p:nvSpPr>
          <p:cNvPr id="3" name="内容占位符 2">
            <a:extLst>
              <a:ext uri="{FF2B5EF4-FFF2-40B4-BE49-F238E27FC236}">
                <a16:creationId xmlns:a16="http://schemas.microsoft.com/office/drawing/2014/main" id="{4D632922-C71F-8123-87E8-770A04B4F857}"/>
              </a:ext>
            </a:extLst>
          </p:cNvPr>
          <p:cNvSpPr>
            <a:spLocks noGrp="1"/>
          </p:cNvSpPr>
          <p:nvPr>
            <p:ph idx="1"/>
          </p:nvPr>
        </p:nvSpPr>
        <p:spPr>
          <a:xfrm>
            <a:off x="449948" y="879731"/>
            <a:ext cx="6592988" cy="4900827"/>
          </a:xfrm>
        </p:spPr>
        <p:txBody>
          <a:bodyPr/>
          <a:lstStyle/>
          <a:p>
            <a:r>
              <a:rPr lang="en-US" altLang="zh-CN" dirty="0">
                <a:solidFill>
                  <a:schemeClr val="accent6"/>
                </a:solidFill>
              </a:rPr>
              <a:t>Identification of non-linear dynamics</a:t>
            </a:r>
          </a:p>
          <a:p>
            <a:pPr lvl="1"/>
            <a:r>
              <a:rPr lang="en-US" altLang="zh-CN" dirty="0"/>
              <a:t>How to </a:t>
            </a:r>
            <a:r>
              <a:rPr lang="en-US" altLang="zh-CN" b="1" dirty="0"/>
              <a:t>compress</a:t>
            </a:r>
            <a:r>
              <a:rPr lang="en-US" altLang="zh-CN" dirty="0"/>
              <a:t> the extreme aerodynamic flows learning </a:t>
            </a:r>
            <a:r>
              <a:rPr lang="en-US" altLang="zh-CN" b="1" dirty="0"/>
              <a:t>into a low-dimensional manifold</a:t>
            </a:r>
            <a:r>
              <a:rPr lang="en-US" altLang="zh-CN" dirty="0"/>
              <a:t>?</a:t>
            </a:r>
          </a:p>
          <a:p>
            <a:pPr marL="0" indent="0">
              <a:buNone/>
            </a:pPr>
            <a:r>
              <a:rPr lang="en-US" altLang="zh-CN" dirty="0"/>
              <a:t>—— discover the universal nonlinear manifold that represents the high-dimensional extreme aerodynamic flows in a low-dimensional latent space</a:t>
            </a:r>
          </a:p>
          <a:p>
            <a:r>
              <a:rPr lang="en-US" altLang="zh-CN" dirty="0">
                <a:solidFill>
                  <a:schemeClr val="accent6"/>
                </a:solidFill>
              </a:rPr>
              <a:t>Gain physical insight</a:t>
            </a:r>
          </a:p>
          <a:p>
            <a:pPr lvl="1"/>
            <a:r>
              <a:rPr lang="en-US" altLang="zh-CN" dirty="0"/>
              <a:t>How to hold the essence of the </a:t>
            </a:r>
            <a:r>
              <a:rPr lang="en-US" altLang="zh-CN" b="1" dirty="0"/>
              <a:t>original high-dimensional physics</a:t>
            </a:r>
            <a:r>
              <a:rPr lang="en-US" altLang="zh-CN" dirty="0"/>
              <a:t>?</a:t>
            </a:r>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60EDAFD2-CB65-E0B7-801D-470BC7B0B36D}"/>
              </a:ext>
            </a:extLst>
          </p:cNvPr>
          <p:cNvPicPr>
            <a:picLocks noChangeAspect="1"/>
          </p:cNvPicPr>
          <p:nvPr/>
        </p:nvPicPr>
        <p:blipFill>
          <a:blip r:embed="rId3"/>
          <a:stretch>
            <a:fillRect/>
          </a:stretch>
        </p:blipFill>
        <p:spPr>
          <a:xfrm>
            <a:off x="191437" y="4333342"/>
            <a:ext cx="6739175" cy="1952579"/>
          </a:xfrm>
          <a:prstGeom prst="rect">
            <a:avLst/>
          </a:prstGeom>
        </p:spPr>
      </p:pic>
      <p:pic>
        <p:nvPicPr>
          <p:cNvPr id="7" name="图片 6">
            <a:extLst>
              <a:ext uri="{FF2B5EF4-FFF2-40B4-BE49-F238E27FC236}">
                <a16:creationId xmlns:a16="http://schemas.microsoft.com/office/drawing/2014/main" id="{B528AF90-8AB7-9616-BFDE-C583592A7B4E}"/>
              </a:ext>
            </a:extLst>
          </p:cNvPr>
          <p:cNvPicPr>
            <a:picLocks noChangeAspect="1"/>
          </p:cNvPicPr>
          <p:nvPr/>
        </p:nvPicPr>
        <p:blipFill>
          <a:blip r:embed="rId4"/>
          <a:stretch>
            <a:fillRect/>
          </a:stretch>
        </p:blipFill>
        <p:spPr>
          <a:xfrm>
            <a:off x="7042936" y="1651260"/>
            <a:ext cx="4949233" cy="4323161"/>
          </a:xfrm>
          <a:prstGeom prst="rect">
            <a:avLst/>
          </a:prstGeom>
        </p:spPr>
      </p:pic>
    </p:spTree>
    <p:extLst>
      <p:ext uri="{BB962C8B-B14F-4D97-AF65-F5344CB8AC3E}">
        <p14:creationId xmlns:p14="http://schemas.microsoft.com/office/powerpoint/2010/main" val="139894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E9B9E-20AA-9F00-E7D8-EB8FE18ADA4F}"/>
              </a:ext>
            </a:extLst>
          </p:cNvPr>
          <p:cNvSpPr>
            <a:spLocks noGrp="1"/>
          </p:cNvSpPr>
          <p:nvPr>
            <p:ph type="title"/>
          </p:nvPr>
        </p:nvSpPr>
        <p:spPr/>
        <p:txBody>
          <a:bodyPr/>
          <a:lstStyle/>
          <a:p>
            <a:r>
              <a:rPr lang="en-US" altLang="zh-CN" dirty="0"/>
              <a:t>Main Method</a:t>
            </a:r>
            <a:endParaRPr lang="zh-CN" altLang="en-US" dirty="0"/>
          </a:p>
        </p:txBody>
      </p:sp>
      <p:sp>
        <p:nvSpPr>
          <p:cNvPr id="3" name="内容占位符 2">
            <a:extLst>
              <a:ext uri="{FF2B5EF4-FFF2-40B4-BE49-F238E27FC236}">
                <a16:creationId xmlns:a16="http://schemas.microsoft.com/office/drawing/2014/main" id="{23407FF4-80D3-D37D-FB62-A6AC07D88DB3}"/>
              </a:ext>
            </a:extLst>
          </p:cNvPr>
          <p:cNvSpPr>
            <a:spLocks noGrp="1"/>
          </p:cNvSpPr>
          <p:nvPr>
            <p:ph idx="1"/>
          </p:nvPr>
        </p:nvSpPr>
        <p:spPr>
          <a:xfrm>
            <a:off x="449947" y="1276350"/>
            <a:ext cx="5000493" cy="4900827"/>
          </a:xfrm>
        </p:spPr>
        <p:txBody>
          <a:bodyPr/>
          <a:lstStyle/>
          <a:p>
            <a:r>
              <a:rPr lang="en-US" altLang="zh-CN" dirty="0"/>
              <a:t>Origin convolutional autoencoder :</a:t>
            </a:r>
          </a:p>
          <a:p>
            <a:r>
              <a:rPr lang="en-US" altLang="zh-CN" dirty="0"/>
              <a:t>Encoder: </a:t>
            </a:r>
          </a:p>
          <a:p>
            <a:r>
              <a:rPr lang="en-US" altLang="zh-CN" dirty="0"/>
              <a:t>Decoder: </a:t>
            </a:r>
          </a:p>
          <a:p>
            <a:r>
              <a:rPr lang="en-US" altLang="zh-CN" dirty="0"/>
              <a:t>Low-dimension: </a:t>
            </a:r>
          </a:p>
          <a:p>
            <a:r>
              <a:rPr lang="en-US" altLang="zh-CN" dirty="0"/>
              <a:t>Activation: </a:t>
            </a:r>
            <a:endParaRPr lang="zh-CN" altLang="en-US" dirty="0"/>
          </a:p>
        </p:txBody>
      </p:sp>
      <p:pic>
        <p:nvPicPr>
          <p:cNvPr id="4" name="图片 3">
            <a:extLst>
              <a:ext uri="{FF2B5EF4-FFF2-40B4-BE49-F238E27FC236}">
                <a16:creationId xmlns:a16="http://schemas.microsoft.com/office/drawing/2014/main" id="{D97EEBD1-0CF3-28DA-2F48-8D6A2D5A92CD}"/>
              </a:ext>
            </a:extLst>
          </p:cNvPr>
          <p:cNvPicPr>
            <a:picLocks noChangeAspect="1"/>
          </p:cNvPicPr>
          <p:nvPr/>
        </p:nvPicPr>
        <p:blipFill>
          <a:blip r:embed="rId3"/>
          <a:stretch>
            <a:fillRect/>
          </a:stretch>
        </p:blipFill>
        <p:spPr>
          <a:xfrm>
            <a:off x="2887247" y="4403480"/>
            <a:ext cx="7905476" cy="2290498"/>
          </a:xfrm>
          <a:prstGeom prst="rect">
            <a:avLst/>
          </a:prstGeom>
        </p:spPr>
      </p:pic>
      <p:pic>
        <p:nvPicPr>
          <p:cNvPr id="6" name="图片 5">
            <a:extLst>
              <a:ext uri="{FF2B5EF4-FFF2-40B4-BE49-F238E27FC236}">
                <a16:creationId xmlns:a16="http://schemas.microsoft.com/office/drawing/2014/main" id="{63DA9B52-AAD3-5834-DE29-3A027A5812DB}"/>
              </a:ext>
            </a:extLst>
          </p:cNvPr>
          <p:cNvPicPr>
            <a:picLocks noChangeAspect="1"/>
          </p:cNvPicPr>
          <p:nvPr/>
        </p:nvPicPr>
        <p:blipFill>
          <a:blip r:embed="rId4"/>
          <a:stretch>
            <a:fillRect/>
          </a:stretch>
        </p:blipFill>
        <p:spPr>
          <a:xfrm>
            <a:off x="2000365" y="1733298"/>
            <a:ext cx="362690" cy="296747"/>
          </a:xfrm>
          <a:prstGeom prst="rect">
            <a:avLst/>
          </a:prstGeom>
        </p:spPr>
      </p:pic>
      <p:pic>
        <p:nvPicPr>
          <p:cNvPr id="8" name="图片 7">
            <a:extLst>
              <a:ext uri="{FF2B5EF4-FFF2-40B4-BE49-F238E27FC236}">
                <a16:creationId xmlns:a16="http://schemas.microsoft.com/office/drawing/2014/main" id="{99A1E881-2791-3FB8-9A4A-0244F871B63B}"/>
              </a:ext>
            </a:extLst>
          </p:cNvPr>
          <p:cNvPicPr>
            <a:picLocks noChangeAspect="1"/>
          </p:cNvPicPr>
          <p:nvPr/>
        </p:nvPicPr>
        <p:blipFill>
          <a:blip r:embed="rId5"/>
          <a:stretch>
            <a:fillRect/>
          </a:stretch>
        </p:blipFill>
        <p:spPr>
          <a:xfrm>
            <a:off x="2000364" y="2201758"/>
            <a:ext cx="362691" cy="266351"/>
          </a:xfrm>
          <a:prstGeom prst="rect">
            <a:avLst/>
          </a:prstGeom>
        </p:spPr>
      </p:pic>
      <p:pic>
        <p:nvPicPr>
          <p:cNvPr id="10" name="图片 9">
            <a:extLst>
              <a:ext uri="{FF2B5EF4-FFF2-40B4-BE49-F238E27FC236}">
                <a16:creationId xmlns:a16="http://schemas.microsoft.com/office/drawing/2014/main" id="{176E55E0-72F2-1615-B0BD-D4F562EFFFB8}"/>
              </a:ext>
            </a:extLst>
          </p:cNvPr>
          <p:cNvPicPr>
            <a:picLocks noChangeAspect="1"/>
          </p:cNvPicPr>
          <p:nvPr/>
        </p:nvPicPr>
        <p:blipFill>
          <a:blip r:embed="rId6"/>
          <a:stretch>
            <a:fillRect/>
          </a:stretch>
        </p:blipFill>
        <p:spPr>
          <a:xfrm>
            <a:off x="2835745" y="2642890"/>
            <a:ext cx="633417" cy="204789"/>
          </a:xfrm>
          <a:prstGeom prst="rect">
            <a:avLst/>
          </a:prstGeom>
        </p:spPr>
      </p:pic>
      <p:pic>
        <p:nvPicPr>
          <p:cNvPr id="12" name="图片 11">
            <a:extLst>
              <a:ext uri="{FF2B5EF4-FFF2-40B4-BE49-F238E27FC236}">
                <a16:creationId xmlns:a16="http://schemas.microsoft.com/office/drawing/2014/main" id="{7739A832-9708-11EF-03C1-F388F0352CCA}"/>
              </a:ext>
            </a:extLst>
          </p:cNvPr>
          <p:cNvPicPr>
            <a:picLocks noChangeAspect="1"/>
          </p:cNvPicPr>
          <p:nvPr/>
        </p:nvPicPr>
        <p:blipFill>
          <a:blip r:embed="rId7"/>
          <a:stretch>
            <a:fillRect/>
          </a:stretch>
        </p:blipFill>
        <p:spPr>
          <a:xfrm>
            <a:off x="2990827" y="3304398"/>
            <a:ext cx="3105173" cy="357190"/>
          </a:xfrm>
          <a:prstGeom prst="rect">
            <a:avLst/>
          </a:prstGeom>
        </p:spPr>
      </p:pic>
      <p:pic>
        <p:nvPicPr>
          <p:cNvPr id="14" name="图片 13">
            <a:extLst>
              <a:ext uri="{FF2B5EF4-FFF2-40B4-BE49-F238E27FC236}">
                <a16:creationId xmlns:a16="http://schemas.microsoft.com/office/drawing/2014/main" id="{E9D681BE-439F-7E9B-7B4A-7FCECF9AE544}"/>
              </a:ext>
            </a:extLst>
          </p:cNvPr>
          <p:cNvPicPr>
            <a:picLocks noChangeAspect="1"/>
          </p:cNvPicPr>
          <p:nvPr/>
        </p:nvPicPr>
        <p:blipFill>
          <a:blip r:embed="rId8"/>
          <a:stretch>
            <a:fillRect/>
          </a:stretch>
        </p:blipFill>
        <p:spPr>
          <a:xfrm>
            <a:off x="2138334" y="3723499"/>
            <a:ext cx="3957666" cy="314327"/>
          </a:xfrm>
          <a:prstGeom prst="rect">
            <a:avLst/>
          </a:prstGeom>
        </p:spPr>
      </p:pic>
      <p:sp>
        <p:nvSpPr>
          <p:cNvPr id="15" name="内容占位符 2">
            <a:extLst>
              <a:ext uri="{FF2B5EF4-FFF2-40B4-BE49-F238E27FC236}">
                <a16:creationId xmlns:a16="http://schemas.microsoft.com/office/drawing/2014/main" id="{9EAD5C15-6349-3A68-6338-131A03419EC1}"/>
              </a:ext>
            </a:extLst>
          </p:cNvPr>
          <p:cNvSpPr txBox="1">
            <a:spLocks/>
          </p:cNvSpPr>
          <p:nvPr/>
        </p:nvSpPr>
        <p:spPr>
          <a:xfrm>
            <a:off x="6681747" y="1276350"/>
            <a:ext cx="5319604" cy="4900827"/>
          </a:xfrm>
          <a:prstGeom prst="rect">
            <a:avLst/>
          </a:prstGeom>
        </p:spPr>
        <p:txBody>
          <a:bodyPr vert="horz" lIns="91440" tIns="45720" rIns="91440" bIns="45720" rtlCol="0">
            <a:normAutofit/>
          </a:bodyPr>
          <a:lstStyle>
            <a:lvl1pPr marL="199390" indent="-199390" algn="l" defTabSz="797560" rtl="0" eaLnBrk="1" latinLnBrk="0" hangingPunct="1">
              <a:lnSpc>
                <a:spcPts val="2385"/>
              </a:lnSpc>
              <a:spcBef>
                <a:spcPts val="87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1pPr>
            <a:lvl2pPr marL="59817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2pPr>
            <a:lvl3pPr marL="99695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3pPr>
            <a:lvl4pPr marL="139573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4pPr>
            <a:lvl5pPr marL="1794510" indent="-199390" algn="l" defTabSz="797560" rtl="0" eaLnBrk="1" latinLnBrk="0" hangingPunct="1">
              <a:lnSpc>
                <a:spcPct val="90000"/>
              </a:lnSpc>
              <a:spcBef>
                <a:spcPts val="435"/>
              </a:spcBef>
              <a:buFont typeface="Arial" panose="020B0604020202020204" pitchFamily="34" charset="0"/>
              <a:buChar char="•"/>
              <a:defRPr sz="2200" kern="1200">
                <a:solidFill>
                  <a:schemeClr val="tx1"/>
                </a:solidFill>
                <a:latin typeface="Times New Roman" panose="02020603050405020304" pitchFamily="18" charset="0"/>
                <a:ea typeface="楷体" panose="02010609060101010101" pitchFamily="49" charset="-122"/>
                <a:cs typeface="+mn-cs"/>
              </a:defRPr>
            </a:lvl5pPr>
            <a:lvl6pPr marL="219329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6pPr>
            <a:lvl7pPr marL="259207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7pPr>
            <a:lvl8pPr marL="299085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8pPr>
            <a:lvl9pPr marL="3389630" indent="-199390" algn="l" defTabSz="797560" rtl="0" eaLnBrk="1" latinLnBrk="0" hangingPunct="1">
              <a:lnSpc>
                <a:spcPct val="90000"/>
              </a:lnSpc>
              <a:spcBef>
                <a:spcPts val="435"/>
              </a:spcBef>
              <a:buFont typeface="Arial" panose="020B0604020202020204" pitchFamily="34" charset="0"/>
              <a:buChar char="•"/>
              <a:defRPr sz="1570" kern="1200">
                <a:solidFill>
                  <a:schemeClr val="tx1"/>
                </a:solidFill>
                <a:latin typeface="+mn-lt"/>
                <a:ea typeface="+mn-ea"/>
                <a:cs typeface="+mn-cs"/>
              </a:defRPr>
            </a:lvl9pPr>
          </a:lstStyle>
          <a:p>
            <a:r>
              <a:rPr lang="en-US" altLang="zh-CN" dirty="0"/>
              <a:t>Lift-augmented convolutional autoencoder: </a:t>
            </a:r>
          </a:p>
          <a:p>
            <a:r>
              <a:rPr lang="en-US" altLang="zh-CN" dirty="0"/>
              <a:t>Encoder</a:t>
            </a:r>
          </a:p>
          <a:p>
            <a:r>
              <a:rPr lang="en-US" altLang="zh-CN" dirty="0"/>
              <a:t>Decoder: </a:t>
            </a:r>
          </a:p>
          <a:p>
            <a:r>
              <a:rPr lang="en-US" altLang="zh-CN" dirty="0"/>
              <a:t>Low-dimension: </a:t>
            </a:r>
          </a:p>
          <a:p>
            <a:endParaRPr lang="zh-CN" altLang="en-US" dirty="0"/>
          </a:p>
        </p:txBody>
      </p:sp>
      <p:pic>
        <p:nvPicPr>
          <p:cNvPr id="17" name="图片 16">
            <a:extLst>
              <a:ext uri="{FF2B5EF4-FFF2-40B4-BE49-F238E27FC236}">
                <a16:creationId xmlns:a16="http://schemas.microsoft.com/office/drawing/2014/main" id="{90FFD479-FD4D-C9E7-7942-1772B48E73D9}"/>
              </a:ext>
            </a:extLst>
          </p:cNvPr>
          <p:cNvPicPr>
            <a:picLocks noChangeAspect="1"/>
          </p:cNvPicPr>
          <p:nvPr/>
        </p:nvPicPr>
        <p:blipFill>
          <a:blip r:embed="rId9"/>
          <a:stretch>
            <a:fillRect/>
          </a:stretch>
        </p:blipFill>
        <p:spPr>
          <a:xfrm>
            <a:off x="2363055" y="2919719"/>
            <a:ext cx="1932893" cy="434274"/>
          </a:xfrm>
          <a:prstGeom prst="rect">
            <a:avLst/>
          </a:prstGeom>
        </p:spPr>
      </p:pic>
      <p:pic>
        <p:nvPicPr>
          <p:cNvPr id="19" name="图片 18">
            <a:extLst>
              <a:ext uri="{FF2B5EF4-FFF2-40B4-BE49-F238E27FC236}">
                <a16:creationId xmlns:a16="http://schemas.microsoft.com/office/drawing/2014/main" id="{C2E922AB-68FA-1446-7016-C0C13A89F4BD}"/>
              </a:ext>
            </a:extLst>
          </p:cNvPr>
          <p:cNvPicPr>
            <a:picLocks noChangeAspect="1"/>
          </p:cNvPicPr>
          <p:nvPr/>
        </p:nvPicPr>
        <p:blipFill>
          <a:blip r:embed="rId10"/>
          <a:stretch>
            <a:fillRect/>
          </a:stretch>
        </p:blipFill>
        <p:spPr>
          <a:xfrm>
            <a:off x="4999778" y="3043867"/>
            <a:ext cx="928694" cy="223839"/>
          </a:xfrm>
          <a:prstGeom prst="rect">
            <a:avLst/>
          </a:prstGeom>
        </p:spPr>
      </p:pic>
      <p:pic>
        <p:nvPicPr>
          <p:cNvPr id="21" name="图片 20">
            <a:extLst>
              <a:ext uri="{FF2B5EF4-FFF2-40B4-BE49-F238E27FC236}">
                <a16:creationId xmlns:a16="http://schemas.microsoft.com/office/drawing/2014/main" id="{0ACB3432-E9D8-92B3-BF06-75A7766868D4}"/>
              </a:ext>
            </a:extLst>
          </p:cNvPr>
          <p:cNvPicPr>
            <a:picLocks noChangeAspect="1"/>
          </p:cNvPicPr>
          <p:nvPr/>
        </p:nvPicPr>
        <p:blipFill>
          <a:blip r:embed="rId11"/>
          <a:stretch>
            <a:fillRect/>
          </a:stretch>
        </p:blipFill>
        <p:spPr>
          <a:xfrm>
            <a:off x="6681747" y="2985309"/>
            <a:ext cx="1690700" cy="266702"/>
          </a:xfrm>
          <a:prstGeom prst="rect">
            <a:avLst/>
          </a:prstGeom>
        </p:spPr>
      </p:pic>
      <p:pic>
        <p:nvPicPr>
          <p:cNvPr id="23" name="图片 22">
            <a:extLst>
              <a:ext uri="{FF2B5EF4-FFF2-40B4-BE49-F238E27FC236}">
                <a16:creationId xmlns:a16="http://schemas.microsoft.com/office/drawing/2014/main" id="{AD6E4AB8-160D-1CAF-357F-7392B5EC0C02}"/>
              </a:ext>
            </a:extLst>
          </p:cNvPr>
          <p:cNvPicPr>
            <a:picLocks noChangeAspect="1"/>
          </p:cNvPicPr>
          <p:nvPr/>
        </p:nvPicPr>
        <p:blipFill>
          <a:blip r:embed="rId12"/>
          <a:stretch>
            <a:fillRect/>
          </a:stretch>
        </p:blipFill>
        <p:spPr>
          <a:xfrm>
            <a:off x="6723772" y="3647298"/>
            <a:ext cx="3205186" cy="390528"/>
          </a:xfrm>
          <a:prstGeom prst="rect">
            <a:avLst/>
          </a:prstGeom>
        </p:spPr>
      </p:pic>
      <p:pic>
        <p:nvPicPr>
          <p:cNvPr id="25" name="图片 24">
            <a:extLst>
              <a:ext uri="{FF2B5EF4-FFF2-40B4-BE49-F238E27FC236}">
                <a16:creationId xmlns:a16="http://schemas.microsoft.com/office/drawing/2014/main" id="{E58D4EDD-B8FB-E023-ED8F-786B53D01159}"/>
              </a:ext>
            </a:extLst>
          </p:cNvPr>
          <p:cNvPicPr>
            <a:picLocks noChangeAspect="1"/>
          </p:cNvPicPr>
          <p:nvPr/>
        </p:nvPicPr>
        <p:blipFill>
          <a:blip r:embed="rId13"/>
          <a:stretch>
            <a:fillRect/>
          </a:stretch>
        </p:blipFill>
        <p:spPr>
          <a:xfrm>
            <a:off x="9241686" y="3353993"/>
            <a:ext cx="1967420" cy="221425"/>
          </a:xfrm>
          <a:prstGeom prst="rect">
            <a:avLst/>
          </a:prstGeom>
        </p:spPr>
      </p:pic>
      <p:pic>
        <p:nvPicPr>
          <p:cNvPr id="26" name="图片 25">
            <a:extLst>
              <a:ext uri="{FF2B5EF4-FFF2-40B4-BE49-F238E27FC236}">
                <a16:creationId xmlns:a16="http://schemas.microsoft.com/office/drawing/2014/main" id="{889670C7-E520-05D5-92A1-3B18F2EE0E01}"/>
              </a:ext>
            </a:extLst>
          </p:cNvPr>
          <p:cNvPicPr>
            <a:picLocks noChangeAspect="1"/>
          </p:cNvPicPr>
          <p:nvPr/>
        </p:nvPicPr>
        <p:blipFill>
          <a:blip r:embed="rId7"/>
          <a:stretch>
            <a:fillRect/>
          </a:stretch>
        </p:blipFill>
        <p:spPr>
          <a:xfrm>
            <a:off x="6660750" y="3353993"/>
            <a:ext cx="2292034" cy="263654"/>
          </a:xfrm>
          <a:prstGeom prst="rect">
            <a:avLst/>
          </a:prstGeom>
        </p:spPr>
      </p:pic>
    </p:spTree>
    <p:extLst>
      <p:ext uri="{BB962C8B-B14F-4D97-AF65-F5344CB8AC3E}">
        <p14:creationId xmlns:p14="http://schemas.microsoft.com/office/powerpoint/2010/main" val="359693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1E0E4-CE78-C937-2300-8AB17276001E}"/>
              </a:ext>
            </a:extLst>
          </p:cNvPr>
          <p:cNvSpPr>
            <a:spLocks noGrp="1"/>
          </p:cNvSpPr>
          <p:nvPr>
            <p:ph type="title"/>
          </p:nvPr>
        </p:nvSpPr>
        <p:spPr/>
        <p:txBody>
          <a:bodyPr>
            <a:normAutofit fontScale="90000"/>
          </a:bodyPr>
          <a:lstStyle/>
          <a:p>
            <a:r>
              <a:rPr lang="en-US" altLang="zh-CN" dirty="0"/>
              <a:t>Prior Knowledge - </a:t>
            </a:r>
            <a:r>
              <a:rPr lang="fr-FR" altLang="zh-CN" dirty="0"/>
              <a:t>Markov Chains Monte Carlo (MCMC)</a:t>
            </a:r>
            <a:endParaRPr lang="zh-CN" altLang="en-US" dirty="0"/>
          </a:p>
        </p:txBody>
      </p:sp>
      <p:sp>
        <p:nvSpPr>
          <p:cNvPr id="3" name="内容占位符 2">
            <a:extLst>
              <a:ext uri="{FF2B5EF4-FFF2-40B4-BE49-F238E27FC236}">
                <a16:creationId xmlns:a16="http://schemas.microsoft.com/office/drawing/2014/main" id="{1AE8D69B-ADA0-F73E-B4DA-79AB98F53039}"/>
              </a:ext>
            </a:extLst>
          </p:cNvPr>
          <p:cNvSpPr>
            <a:spLocks noGrp="1"/>
          </p:cNvSpPr>
          <p:nvPr>
            <p:ph idx="1"/>
          </p:nvPr>
        </p:nvSpPr>
        <p:spPr>
          <a:xfrm>
            <a:off x="449947" y="1276350"/>
            <a:ext cx="6060391" cy="4900827"/>
          </a:xfrm>
        </p:spPr>
        <p:txBody>
          <a:bodyPr/>
          <a:lstStyle/>
          <a:p>
            <a:r>
              <a:rPr lang="en-US" altLang="zh-CN" dirty="0"/>
              <a:t>Another example of Monte Carlo Sampling:</a:t>
            </a:r>
          </a:p>
          <a:p>
            <a:endParaRPr lang="en-US" altLang="zh-CN" dirty="0"/>
          </a:p>
          <a:p>
            <a:r>
              <a:rPr lang="en-US" altLang="zh-CN" dirty="0"/>
              <a:t>Draw a square, then inscribe a quadrant within it</a:t>
            </a:r>
          </a:p>
          <a:p>
            <a:r>
              <a:rPr lang="en-US" altLang="zh-CN" dirty="0"/>
              <a:t>Uniformly scatter a given number of points over the square</a:t>
            </a:r>
          </a:p>
          <a:p>
            <a:r>
              <a:rPr lang="en-US" altLang="zh-CN" dirty="0"/>
              <a:t>Count the number of points inside the quadrant, i.e. having a distance from the origin of less than 1.</a:t>
            </a:r>
          </a:p>
          <a:p>
            <a:r>
              <a:rPr lang="en-US" altLang="zh-CN" dirty="0"/>
              <a:t>The ratio of the inside-count and the total-sample-count is an estimate of the ratio of the two areas, π/4. Multiply the result by 4 to estimate π.</a:t>
            </a:r>
            <a:endParaRPr lang="zh-CN" altLang="en-US" dirty="0"/>
          </a:p>
        </p:txBody>
      </p:sp>
      <p:pic>
        <p:nvPicPr>
          <p:cNvPr id="2050" name="Picture 2">
            <a:extLst>
              <a:ext uri="{FF2B5EF4-FFF2-40B4-BE49-F238E27FC236}">
                <a16:creationId xmlns:a16="http://schemas.microsoft.com/office/drawing/2014/main" id="{6CD09185-3CCE-4502-3F2D-32384BD41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623" y="1057275"/>
            <a:ext cx="4626714" cy="5472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829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83397-CF5A-3A3F-821B-5905CC8C4CFB}"/>
              </a:ext>
            </a:extLst>
          </p:cNvPr>
          <p:cNvSpPr>
            <a:spLocks noGrp="1"/>
          </p:cNvSpPr>
          <p:nvPr>
            <p:ph type="title"/>
          </p:nvPr>
        </p:nvSpPr>
        <p:spPr/>
        <p:txBody>
          <a:bodyPr/>
          <a:lstStyle/>
          <a:p>
            <a:r>
              <a:rPr lang="en-US" altLang="zh-CN" dirty="0"/>
              <a:t>Simulation Dataset</a:t>
            </a:r>
            <a:endParaRPr lang="zh-CN" altLang="en-US" dirty="0"/>
          </a:p>
        </p:txBody>
      </p:sp>
      <p:sp>
        <p:nvSpPr>
          <p:cNvPr id="3" name="内容占位符 2">
            <a:extLst>
              <a:ext uri="{FF2B5EF4-FFF2-40B4-BE49-F238E27FC236}">
                <a16:creationId xmlns:a16="http://schemas.microsoft.com/office/drawing/2014/main" id="{D0363A09-8D13-D788-A315-16CA13BA8630}"/>
              </a:ext>
            </a:extLst>
          </p:cNvPr>
          <p:cNvSpPr>
            <a:spLocks noGrp="1"/>
          </p:cNvSpPr>
          <p:nvPr>
            <p:ph idx="1"/>
          </p:nvPr>
        </p:nvSpPr>
        <p:spPr>
          <a:xfrm>
            <a:off x="449947" y="1276350"/>
            <a:ext cx="7615266" cy="4900827"/>
          </a:xfrm>
        </p:spPr>
        <p:txBody>
          <a:bodyPr/>
          <a:lstStyle/>
          <a:p>
            <a:r>
              <a:rPr lang="en-US" altLang="zh-CN" dirty="0"/>
              <a:t>Type:  NACA 0012 airfoil</a:t>
            </a:r>
          </a:p>
          <a:p>
            <a:r>
              <a:rPr lang="en-US" altLang="zh-CN" dirty="0"/>
              <a:t>chord-based Reynolds number: </a:t>
            </a:r>
          </a:p>
          <a:p>
            <a:r>
              <a:rPr lang="en-US" altLang="zh-CN" dirty="0"/>
              <a:t>Angles of attack: </a:t>
            </a:r>
          </a:p>
          <a:p>
            <a:r>
              <a:rPr lang="en-US" altLang="zh-CN" dirty="0">
                <a:highlight>
                  <a:srgbClr val="FFFF00"/>
                </a:highlight>
              </a:rPr>
              <a:t>Vortex position: </a:t>
            </a:r>
          </a:p>
          <a:p>
            <a:r>
              <a:rPr lang="en-US" altLang="zh-CN" dirty="0">
                <a:highlight>
                  <a:srgbClr val="FFFF00"/>
                </a:highlight>
              </a:rPr>
              <a:t>gust ratio:</a:t>
            </a:r>
            <a:r>
              <a:rPr lang="zh-CN" altLang="en-US" dirty="0"/>
              <a:t>    </a:t>
            </a:r>
            <a:endParaRPr lang="en-US" altLang="zh-CN" dirty="0"/>
          </a:p>
          <a:p>
            <a:r>
              <a:rPr lang="en-US" altLang="zh-CN" dirty="0"/>
              <a:t>Size:</a:t>
            </a:r>
          </a:p>
          <a:p>
            <a:endParaRPr lang="en-US" altLang="zh-CN" dirty="0"/>
          </a:p>
          <a:p>
            <a:r>
              <a:rPr lang="en-US" altLang="zh-CN" dirty="0"/>
              <a:t>From the parameter space composed of these three variables, </a:t>
            </a:r>
            <a:r>
              <a:rPr lang="en-US" altLang="zh-CN" b="1" dirty="0"/>
              <a:t>40 randomly-sampled cases </a:t>
            </a:r>
            <a:r>
              <a:rPr lang="en-US" altLang="zh-CN" dirty="0"/>
              <a:t>of the disturbed flows are simulated for each angle of attack.</a:t>
            </a:r>
            <a:endParaRPr lang="zh-CN" altLang="en-US" dirty="0"/>
          </a:p>
        </p:txBody>
      </p:sp>
      <p:pic>
        <p:nvPicPr>
          <p:cNvPr id="5" name="图片 4">
            <a:extLst>
              <a:ext uri="{FF2B5EF4-FFF2-40B4-BE49-F238E27FC236}">
                <a16:creationId xmlns:a16="http://schemas.microsoft.com/office/drawing/2014/main" id="{07C7D8AD-E239-BD28-9E2C-E25583303501}"/>
              </a:ext>
            </a:extLst>
          </p:cNvPr>
          <p:cNvPicPr>
            <a:picLocks noChangeAspect="1"/>
          </p:cNvPicPr>
          <p:nvPr/>
        </p:nvPicPr>
        <p:blipFill>
          <a:blip r:embed="rId3"/>
          <a:stretch>
            <a:fillRect/>
          </a:stretch>
        </p:blipFill>
        <p:spPr>
          <a:xfrm>
            <a:off x="4435246" y="1809909"/>
            <a:ext cx="1595449" cy="238127"/>
          </a:xfrm>
          <a:prstGeom prst="rect">
            <a:avLst/>
          </a:prstGeom>
        </p:spPr>
      </p:pic>
      <p:pic>
        <p:nvPicPr>
          <p:cNvPr id="7" name="图片 6">
            <a:extLst>
              <a:ext uri="{FF2B5EF4-FFF2-40B4-BE49-F238E27FC236}">
                <a16:creationId xmlns:a16="http://schemas.microsoft.com/office/drawing/2014/main" id="{73997FC8-97C2-C8B8-B267-A3C48652E051}"/>
              </a:ext>
            </a:extLst>
          </p:cNvPr>
          <p:cNvPicPr>
            <a:picLocks noChangeAspect="1"/>
          </p:cNvPicPr>
          <p:nvPr/>
        </p:nvPicPr>
        <p:blipFill>
          <a:blip r:embed="rId4"/>
          <a:stretch>
            <a:fillRect/>
          </a:stretch>
        </p:blipFill>
        <p:spPr>
          <a:xfrm>
            <a:off x="3333730" y="2199204"/>
            <a:ext cx="2762270" cy="209552"/>
          </a:xfrm>
          <a:prstGeom prst="rect">
            <a:avLst/>
          </a:prstGeom>
        </p:spPr>
      </p:pic>
      <p:pic>
        <p:nvPicPr>
          <p:cNvPr id="9" name="图片 8">
            <a:extLst>
              <a:ext uri="{FF2B5EF4-FFF2-40B4-BE49-F238E27FC236}">
                <a16:creationId xmlns:a16="http://schemas.microsoft.com/office/drawing/2014/main" id="{3FE6367D-C45A-F1A1-3544-8F7DCD0BD71B}"/>
              </a:ext>
            </a:extLst>
          </p:cNvPr>
          <p:cNvPicPr>
            <a:picLocks noChangeAspect="1"/>
          </p:cNvPicPr>
          <p:nvPr/>
        </p:nvPicPr>
        <p:blipFill>
          <a:blip r:embed="rId5"/>
          <a:stretch>
            <a:fillRect/>
          </a:stretch>
        </p:blipFill>
        <p:spPr>
          <a:xfrm>
            <a:off x="3221017" y="2651727"/>
            <a:ext cx="3314724" cy="252414"/>
          </a:xfrm>
          <a:prstGeom prst="rect">
            <a:avLst/>
          </a:prstGeom>
        </p:spPr>
      </p:pic>
      <p:pic>
        <p:nvPicPr>
          <p:cNvPr id="11" name="图片 10">
            <a:extLst>
              <a:ext uri="{FF2B5EF4-FFF2-40B4-BE49-F238E27FC236}">
                <a16:creationId xmlns:a16="http://schemas.microsoft.com/office/drawing/2014/main" id="{8EAD86BB-7A92-59A2-8D05-4A8A290A2AF8}"/>
              </a:ext>
            </a:extLst>
          </p:cNvPr>
          <p:cNvPicPr>
            <a:picLocks noChangeAspect="1"/>
          </p:cNvPicPr>
          <p:nvPr/>
        </p:nvPicPr>
        <p:blipFill>
          <a:blip r:embed="rId6"/>
          <a:stretch>
            <a:fillRect/>
          </a:stretch>
        </p:blipFill>
        <p:spPr>
          <a:xfrm>
            <a:off x="3272386" y="3069671"/>
            <a:ext cx="4853023" cy="261939"/>
          </a:xfrm>
          <a:prstGeom prst="rect">
            <a:avLst/>
          </a:prstGeom>
        </p:spPr>
      </p:pic>
      <p:pic>
        <p:nvPicPr>
          <p:cNvPr id="13" name="图片 12">
            <a:extLst>
              <a:ext uri="{FF2B5EF4-FFF2-40B4-BE49-F238E27FC236}">
                <a16:creationId xmlns:a16="http://schemas.microsoft.com/office/drawing/2014/main" id="{F89EC6C7-17D7-55ED-490F-164722DBBA11}"/>
              </a:ext>
            </a:extLst>
          </p:cNvPr>
          <p:cNvPicPr>
            <a:picLocks noChangeAspect="1"/>
          </p:cNvPicPr>
          <p:nvPr/>
        </p:nvPicPr>
        <p:blipFill>
          <a:blip r:embed="rId7"/>
          <a:stretch>
            <a:fillRect/>
          </a:stretch>
        </p:blipFill>
        <p:spPr>
          <a:xfrm>
            <a:off x="8668281" y="1119883"/>
            <a:ext cx="2826035" cy="5640512"/>
          </a:xfrm>
          <a:prstGeom prst="rect">
            <a:avLst/>
          </a:prstGeom>
        </p:spPr>
      </p:pic>
      <p:pic>
        <p:nvPicPr>
          <p:cNvPr id="14" name="图片 13">
            <a:extLst>
              <a:ext uri="{FF2B5EF4-FFF2-40B4-BE49-F238E27FC236}">
                <a16:creationId xmlns:a16="http://schemas.microsoft.com/office/drawing/2014/main" id="{8CC56C1A-DD8D-D0C3-2364-BA867D1A7693}"/>
              </a:ext>
            </a:extLst>
          </p:cNvPr>
          <p:cNvPicPr>
            <a:picLocks noChangeAspect="1"/>
          </p:cNvPicPr>
          <p:nvPr/>
        </p:nvPicPr>
        <p:blipFill rotWithShape="1">
          <a:blip r:embed="rId6"/>
          <a:srcRect l="50658" t="-33619" b="-1"/>
          <a:stretch/>
        </p:blipFill>
        <p:spPr>
          <a:xfrm>
            <a:off x="3221017" y="3398241"/>
            <a:ext cx="2394582" cy="350002"/>
          </a:xfrm>
          <a:prstGeom prst="rect">
            <a:avLst/>
          </a:prstGeom>
        </p:spPr>
      </p:pic>
    </p:spTree>
    <p:extLst>
      <p:ext uri="{BB962C8B-B14F-4D97-AF65-F5344CB8AC3E}">
        <p14:creationId xmlns:p14="http://schemas.microsoft.com/office/powerpoint/2010/main" val="46717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A7CF8-059D-A486-8C48-344302D2E419}"/>
              </a:ext>
            </a:extLst>
          </p:cNvPr>
          <p:cNvSpPr>
            <a:spLocks noGrp="1"/>
          </p:cNvSpPr>
          <p:nvPr>
            <p:ph type="title"/>
          </p:nvPr>
        </p:nvSpPr>
        <p:spPr/>
        <p:txBody>
          <a:bodyPr/>
          <a:lstStyle/>
          <a:p>
            <a:r>
              <a:rPr lang="en-US" altLang="zh-CN" dirty="0"/>
              <a:t>Simulation Dataset</a:t>
            </a:r>
            <a:endParaRPr lang="zh-CN" altLang="en-US" dirty="0"/>
          </a:p>
        </p:txBody>
      </p:sp>
      <p:sp>
        <p:nvSpPr>
          <p:cNvPr id="3" name="内容占位符 2">
            <a:extLst>
              <a:ext uri="{FF2B5EF4-FFF2-40B4-BE49-F238E27FC236}">
                <a16:creationId xmlns:a16="http://schemas.microsoft.com/office/drawing/2014/main" id="{546D808C-8E23-FD1B-B298-F01BB7AD55B6}"/>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3AA15471-0947-7D30-3817-D800DAC49C94}"/>
              </a:ext>
            </a:extLst>
          </p:cNvPr>
          <p:cNvPicPr>
            <a:picLocks noChangeAspect="1"/>
          </p:cNvPicPr>
          <p:nvPr/>
        </p:nvPicPr>
        <p:blipFill>
          <a:blip r:embed="rId3"/>
          <a:stretch>
            <a:fillRect/>
          </a:stretch>
        </p:blipFill>
        <p:spPr>
          <a:xfrm>
            <a:off x="2852191" y="849900"/>
            <a:ext cx="7090045" cy="5959690"/>
          </a:xfrm>
          <a:prstGeom prst="rect">
            <a:avLst/>
          </a:prstGeom>
        </p:spPr>
      </p:pic>
    </p:spTree>
    <p:extLst>
      <p:ext uri="{BB962C8B-B14F-4D97-AF65-F5344CB8AC3E}">
        <p14:creationId xmlns:p14="http://schemas.microsoft.com/office/powerpoint/2010/main" val="2084650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Result-1</a:t>
            </a:r>
            <a:endParaRPr lang="zh-CN" altLang="en-US" dirty="0"/>
          </a:p>
        </p:txBody>
      </p:sp>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p:txBody>
          <a:bodyPr/>
          <a:lstStyle/>
          <a:p>
            <a:r>
              <a:rPr lang="en-US" altLang="zh-CN" dirty="0"/>
              <a:t>The full data set is distributed over the latent space without a meaningful collapse of the latent variables.</a:t>
            </a:r>
            <a:endParaRPr lang="zh-CN" altLang="en-US" dirty="0"/>
          </a:p>
        </p:txBody>
      </p:sp>
      <p:pic>
        <p:nvPicPr>
          <p:cNvPr id="5" name="图片 4">
            <a:extLst>
              <a:ext uri="{FF2B5EF4-FFF2-40B4-BE49-F238E27FC236}">
                <a16:creationId xmlns:a16="http://schemas.microsoft.com/office/drawing/2014/main" id="{CC6F9049-08D9-CC77-EAC5-90B8B905B409}"/>
              </a:ext>
            </a:extLst>
          </p:cNvPr>
          <p:cNvPicPr>
            <a:picLocks noChangeAspect="1"/>
          </p:cNvPicPr>
          <p:nvPr/>
        </p:nvPicPr>
        <p:blipFill>
          <a:blip r:embed="rId3"/>
          <a:stretch>
            <a:fillRect/>
          </a:stretch>
        </p:blipFill>
        <p:spPr>
          <a:xfrm>
            <a:off x="285953" y="2307040"/>
            <a:ext cx="8343961" cy="2995634"/>
          </a:xfrm>
          <a:prstGeom prst="rect">
            <a:avLst/>
          </a:prstGeom>
        </p:spPr>
      </p:pic>
      <p:pic>
        <p:nvPicPr>
          <p:cNvPr id="4098" name="Picture 2" descr="undefined">
            <a:extLst>
              <a:ext uri="{FF2B5EF4-FFF2-40B4-BE49-F238E27FC236}">
                <a16:creationId xmlns:a16="http://schemas.microsoft.com/office/drawing/2014/main" id="{6686826D-C36A-63AE-EECF-3DF13A1C6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7340" y="2367177"/>
            <a:ext cx="25527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395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Result-2</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a:xfrm>
                <a:off x="584583" y="978586"/>
                <a:ext cx="4350905" cy="4900827"/>
              </a:xfrm>
            </p:spPr>
            <p:txBody>
              <a:bodyPr/>
              <a:lstStyle/>
              <a:p>
                <a:r>
                  <a:rPr lang="en-US" altLang="zh-CN" dirty="0"/>
                  <a:t>vortex with huge gust strength  ?</a:t>
                </a:r>
              </a:p>
              <a:p>
                <a:r>
                  <a:rPr lang="en-US" altLang="zh-CN" dirty="0"/>
                  <a:t>Extrapolation?</a:t>
                </a:r>
              </a:p>
              <a:p>
                <a:r>
                  <a:rPr lang="en-US" altLang="zh-CN" dirty="0"/>
                  <a:t>Train: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a:rPr lang="en-US" altLang="zh-CN" b="0" i="1" smtClean="0">
                        <a:latin typeface="Cambria Math" panose="02040503050406030204" pitchFamily="18" charset="0"/>
                      </a:rPr>
                      <m:t>|&lt;4</m:t>
                    </m:r>
                  </m:oMath>
                </a14:m>
                <a:r>
                  <a:rPr lang="en-US" altLang="zh-CN" dirty="0"/>
                  <a:t> (Interpolation)</a:t>
                </a:r>
              </a:p>
              <a:p>
                <a:r>
                  <a:rPr lang="en-US" altLang="zh-CN" dirty="0"/>
                  <a:t>Predict: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4</m:t>
                    </m:r>
                  </m:oMath>
                </a14:m>
                <a:r>
                  <a:rPr lang="en-US" altLang="zh-CN" dirty="0"/>
                  <a:t> (Extrapolation)</a:t>
                </a:r>
              </a:p>
              <a:p>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97A03086-7BB8-869E-9D3E-B2A1EADA2FA3}"/>
                  </a:ext>
                </a:extLst>
              </p:cNvPr>
              <p:cNvSpPr>
                <a:spLocks noGrp="1" noRot="1" noChangeAspect="1" noMove="1" noResize="1" noEditPoints="1" noAdjustHandles="1" noChangeArrowheads="1" noChangeShapeType="1" noTextEdit="1"/>
              </p:cNvSpPr>
              <p:nvPr>
                <p:ph idx="1"/>
              </p:nvPr>
            </p:nvSpPr>
            <p:spPr>
              <a:xfrm>
                <a:off x="584583" y="978586"/>
                <a:ext cx="4350905" cy="4900827"/>
              </a:xfrm>
              <a:blipFill>
                <a:blip r:embed="rId3"/>
                <a:stretch>
                  <a:fillRect l="-1681" t="-14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0BC729D-255A-BFD9-3C8A-FEA8B279B2F2}"/>
              </a:ext>
            </a:extLst>
          </p:cNvPr>
          <p:cNvPicPr>
            <a:picLocks noChangeAspect="1"/>
          </p:cNvPicPr>
          <p:nvPr/>
        </p:nvPicPr>
        <p:blipFill>
          <a:blip r:embed="rId4"/>
          <a:stretch>
            <a:fillRect/>
          </a:stretch>
        </p:blipFill>
        <p:spPr>
          <a:xfrm>
            <a:off x="4615469" y="703996"/>
            <a:ext cx="5870028" cy="5954915"/>
          </a:xfrm>
          <a:prstGeom prst="rect">
            <a:avLst/>
          </a:prstGeom>
        </p:spPr>
      </p:pic>
      <p:sp>
        <p:nvSpPr>
          <p:cNvPr id="6" name="文本框 5">
            <a:extLst>
              <a:ext uri="{FF2B5EF4-FFF2-40B4-BE49-F238E27FC236}">
                <a16:creationId xmlns:a16="http://schemas.microsoft.com/office/drawing/2014/main" id="{E572E32C-B1A6-C891-CCB1-C75D2C7ED5DF}"/>
              </a:ext>
            </a:extLst>
          </p:cNvPr>
          <p:cNvSpPr txBox="1"/>
          <p:nvPr/>
        </p:nvSpPr>
        <p:spPr>
          <a:xfrm>
            <a:off x="2100339" y="5553838"/>
            <a:ext cx="2589258" cy="1200329"/>
          </a:xfrm>
          <a:prstGeom prst="rect">
            <a:avLst/>
          </a:prstGeom>
          <a:noFill/>
        </p:spPr>
        <p:txBody>
          <a:bodyPr wrap="square" rtlCol="0">
            <a:spAutoFit/>
          </a:bodyPr>
          <a:lstStyle/>
          <a:p>
            <a:r>
              <a:rPr lang="en-US" altLang="zh-CN" sz="1800" b="1" kern="0" dirty="0">
                <a:effectLst/>
                <a:latin typeface="Times" panose="02020603050405020304" pitchFamily="18" charset="0"/>
                <a:ea typeface="宋体" panose="02010600030101010101" pitchFamily="2" charset="-122"/>
                <a:cs typeface="Times" panose="02020603050405020304" pitchFamily="18" charset="0"/>
              </a:rPr>
              <a:t>structural similarity index (SSIM) </a:t>
            </a:r>
          </a:p>
          <a:p>
            <a:r>
              <a:rPr lang="en-US" altLang="zh-CN" sz="1800" kern="0" dirty="0">
                <a:effectLst/>
                <a:latin typeface="Times" panose="02020603050405020304" pitchFamily="18" charset="0"/>
                <a:ea typeface="宋体" panose="02010600030101010101" pitchFamily="2" charset="-122"/>
                <a:cs typeface="Times" panose="02020603050405020304" pitchFamily="18" charset="0"/>
              </a:rPr>
              <a:t>between the reference and the decoded flow fields</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41458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6B59-8BB6-1B64-230C-275B5CF6C3F4}"/>
              </a:ext>
            </a:extLst>
          </p:cNvPr>
          <p:cNvSpPr>
            <a:spLocks noGrp="1"/>
          </p:cNvSpPr>
          <p:nvPr>
            <p:ph type="title"/>
          </p:nvPr>
        </p:nvSpPr>
        <p:spPr/>
        <p:txBody>
          <a:bodyPr/>
          <a:lstStyle/>
          <a:p>
            <a:r>
              <a:rPr lang="en-US" altLang="zh-CN" dirty="0"/>
              <a:t>Experiment &amp; Result - 3</a:t>
            </a:r>
            <a:endParaRPr lang="zh-CN" altLang="en-US" dirty="0"/>
          </a:p>
        </p:txBody>
      </p:sp>
      <p:sp>
        <p:nvSpPr>
          <p:cNvPr id="3" name="内容占位符 2">
            <a:extLst>
              <a:ext uri="{FF2B5EF4-FFF2-40B4-BE49-F238E27FC236}">
                <a16:creationId xmlns:a16="http://schemas.microsoft.com/office/drawing/2014/main" id="{97A03086-7BB8-869E-9D3E-B2A1EADA2FA3}"/>
              </a:ext>
            </a:extLst>
          </p:cNvPr>
          <p:cNvSpPr>
            <a:spLocks noGrp="1"/>
          </p:cNvSpPr>
          <p:nvPr>
            <p:ph idx="1"/>
          </p:nvPr>
        </p:nvSpPr>
        <p:spPr>
          <a:xfrm>
            <a:off x="515072" y="916425"/>
            <a:ext cx="10903992" cy="4900827"/>
          </a:xfrm>
        </p:spPr>
        <p:txBody>
          <a:bodyPr/>
          <a:lstStyle/>
          <a:p>
            <a:r>
              <a:rPr lang="en-US" altLang="zh-CN" dirty="0"/>
              <a:t>Add gaussian noise that is 30% of the original extreme aerodynamic flow field.</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Two vortices that are introduced vertically and horizontally upstream of the airfoil.</a:t>
            </a:r>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6070C77-BBF1-3921-87A4-64D7C4FF046D}"/>
              </a:ext>
            </a:extLst>
          </p:cNvPr>
          <p:cNvPicPr>
            <a:picLocks noChangeAspect="1"/>
          </p:cNvPicPr>
          <p:nvPr/>
        </p:nvPicPr>
        <p:blipFill rotWithShape="1">
          <a:blip r:embed="rId3"/>
          <a:srcRect b="66281"/>
          <a:stretch/>
        </p:blipFill>
        <p:spPr>
          <a:xfrm>
            <a:off x="3115662" y="1323941"/>
            <a:ext cx="6742641" cy="2528472"/>
          </a:xfrm>
          <a:prstGeom prst="rect">
            <a:avLst/>
          </a:prstGeom>
        </p:spPr>
      </p:pic>
      <p:pic>
        <p:nvPicPr>
          <p:cNvPr id="9" name="图片 8">
            <a:extLst>
              <a:ext uri="{FF2B5EF4-FFF2-40B4-BE49-F238E27FC236}">
                <a16:creationId xmlns:a16="http://schemas.microsoft.com/office/drawing/2014/main" id="{A3646ED6-8F45-91B2-3EA1-450E97875DC8}"/>
              </a:ext>
            </a:extLst>
          </p:cNvPr>
          <p:cNvPicPr>
            <a:picLocks noChangeAspect="1"/>
          </p:cNvPicPr>
          <p:nvPr/>
        </p:nvPicPr>
        <p:blipFill>
          <a:blip r:embed="rId4"/>
          <a:stretch>
            <a:fillRect/>
          </a:stretch>
        </p:blipFill>
        <p:spPr>
          <a:xfrm>
            <a:off x="2903525" y="4266558"/>
            <a:ext cx="7237560" cy="2591442"/>
          </a:xfrm>
          <a:prstGeom prst="rect">
            <a:avLst/>
          </a:prstGeom>
        </p:spPr>
      </p:pic>
    </p:spTree>
    <p:extLst>
      <p:ext uri="{BB962C8B-B14F-4D97-AF65-F5344CB8AC3E}">
        <p14:creationId xmlns:p14="http://schemas.microsoft.com/office/powerpoint/2010/main" val="379389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965F7-1444-536C-D428-5DCB27112B31}"/>
              </a:ext>
            </a:extLst>
          </p:cNvPr>
          <p:cNvSpPr>
            <a:spLocks noGrp="1"/>
          </p:cNvSpPr>
          <p:nvPr>
            <p:ph type="title"/>
          </p:nvPr>
        </p:nvSpPr>
        <p:spPr/>
        <p:txBody>
          <a:bodyPr/>
          <a:lstStyle/>
          <a:p>
            <a:r>
              <a:rPr lang="en-US" altLang="zh-CN" dirty="0"/>
              <a:t>Experiment &amp; Result - 3</a:t>
            </a:r>
            <a:endParaRPr lang="zh-CN" altLang="en-US" dirty="0"/>
          </a:p>
        </p:txBody>
      </p:sp>
      <p:sp>
        <p:nvSpPr>
          <p:cNvPr id="3" name="内容占位符 2">
            <a:extLst>
              <a:ext uri="{FF2B5EF4-FFF2-40B4-BE49-F238E27FC236}">
                <a16:creationId xmlns:a16="http://schemas.microsoft.com/office/drawing/2014/main" id="{5AE729A5-3F83-6276-B676-EE370CE9BB4F}"/>
              </a:ext>
            </a:extLst>
          </p:cNvPr>
          <p:cNvSpPr>
            <a:spLocks noGrp="1"/>
          </p:cNvSpPr>
          <p:nvPr>
            <p:ph idx="1"/>
          </p:nvPr>
        </p:nvSpPr>
        <p:spPr>
          <a:xfrm>
            <a:off x="449947" y="1276350"/>
            <a:ext cx="4997964" cy="4900827"/>
          </a:xfrm>
        </p:spPr>
        <p:txBody>
          <a:bodyPr/>
          <a:lstStyle/>
          <a:p>
            <a:r>
              <a:rPr lang="en-US" altLang="zh-CN" dirty="0"/>
              <a:t>Two vortices that are introduced vertically and horizontally upstream of the airfoil.</a:t>
            </a:r>
          </a:p>
          <a:p>
            <a:endParaRPr lang="en-US" altLang="zh-CN" dirty="0"/>
          </a:p>
          <a:p>
            <a:endParaRPr lang="en-US" altLang="zh-CN" dirty="0"/>
          </a:p>
          <a:p>
            <a:r>
              <a:rPr lang="en-US" altLang="zh-CN" dirty="0"/>
              <a:t>More Challenging Situations!</a:t>
            </a:r>
          </a:p>
          <a:p>
            <a:r>
              <a:rPr lang="en-US" altLang="zh-CN" dirty="0"/>
              <a:t>Introduce randomly generated five strong vortices upstream of the wing to simulate severe wake turbulence striking the airfoil.</a:t>
            </a:r>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561DE00D-C0C1-91A3-7084-37200D616C7E}"/>
              </a:ext>
            </a:extLst>
          </p:cNvPr>
          <p:cNvPicPr>
            <a:picLocks noChangeAspect="1"/>
          </p:cNvPicPr>
          <p:nvPr/>
        </p:nvPicPr>
        <p:blipFill>
          <a:blip r:embed="rId3"/>
          <a:stretch>
            <a:fillRect/>
          </a:stretch>
        </p:blipFill>
        <p:spPr>
          <a:xfrm>
            <a:off x="5447911" y="880592"/>
            <a:ext cx="6424577" cy="2320258"/>
          </a:xfrm>
          <a:prstGeom prst="rect">
            <a:avLst/>
          </a:prstGeom>
        </p:spPr>
      </p:pic>
      <p:pic>
        <p:nvPicPr>
          <p:cNvPr id="7" name="图片 6">
            <a:extLst>
              <a:ext uri="{FF2B5EF4-FFF2-40B4-BE49-F238E27FC236}">
                <a16:creationId xmlns:a16="http://schemas.microsoft.com/office/drawing/2014/main" id="{C8EA7561-FBA0-3070-A62F-CD41D78B75A8}"/>
              </a:ext>
            </a:extLst>
          </p:cNvPr>
          <p:cNvPicPr>
            <a:picLocks noChangeAspect="1"/>
          </p:cNvPicPr>
          <p:nvPr/>
        </p:nvPicPr>
        <p:blipFill>
          <a:blip r:embed="rId4"/>
          <a:stretch>
            <a:fillRect/>
          </a:stretch>
        </p:blipFill>
        <p:spPr>
          <a:xfrm>
            <a:off x="5534766" y="3312268"/>
            <a:ext cx="6085205" cy="3482817"/>
          </a:xfrm>
          <a:prstGeom prst="rect">
            <a:avLst/>
          </a:prstGeom>
        </p:spPr>
      </p:pic>
    </p:spTree>
    <p:extLst>
      <p:ext uri="{BB962C8B-B14F-4D97-AF65-F5344CB8AC3E}">
        <p14:creationId xmlns:p14="http://schemas.microsoft.com/office/powerpoint/2010/main" val="397976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24652-1C05-2194-25E7-042C923D1000}"/>
              </a:ext>
            </a:extLst>
          </p:cNvPr>
          <p:cNvSpPr>
            <a:spLocks noGrp="1"/>
          </p:cNvSpPr>
          <p:nvPr>
            <p:ph type="title"/>
          </p:nvPr>
        </p:nvSpPr>
        <p:spPr/>
        <p:txBody>
          <a:bodyPr/>
          <a:lstStyle/>
          <a:p>
            <a:r>
              <a:rPr lang="en-US" altLang="zh-CN" dirty="0"/>
              <a:t>Idea</a:t>
            </a:r>
            <a:endParaRPr lang="zh-CN" altLang="en-US" dirty="0"/>
          </a:p>
        </p:txBody>
      </p:sp>
      <p:sp>
        <p:nvSpPr>
          <p:cNvPr id="3" name="内容占位符 2">
            <a:extLst>
              <a:ext uri="{FF2B5EF4-FFF2-40B4-BE49-F238E27FC236}">
                <a16:creationId xmlns:a16="http://schemas.microsoft.com/office/drawing/2014/main" id="{954EDE01-D558-26BD-6067-25D74C969601}"/>
              </a:ext>
            </a:extLst>
          </p:cNvPr>
          <p:cNvSpPr>
            <a:spLocks noGrp="1"/>
          </p:cNvSpPr>
          <p:nvPr>
            <p:ph idx="1"/>
          </p:nvPr>
        </p:nvSpPr>
        <p:spPr/>
        <p:txBody>
          <a:bodyPr/>
          <a:lstStyle/>
          <a:p>
            <a:r>
              <a:rPr lang="zh-CN" altLang="en-US" dirty="0"/>
              <a:t>为什么非得压缩到三个变量？</a:t>
            </a:r>
            <a:endParaRPr lang="en-US" altLang="zh-CN" dirty="0"/>
          </a:p>
          <a:p>
            <a:endParaRPr lang="en-US" altLang="zh-CN" dirty="0"/>
          </a:p>
          <a:p>
            <a:r>
              <a:rPr lang="zh-CN" altLang="en-US" dirty="0"/>
              <a:t>能不能在</a:t>
            </a:r>
            <a:r>
              <a:rPr lang="en-US" altLang="zh-CN" dirty="0"/>
              <a:t>latent constructions</a:t>
            </a:r>
            <a:r>
              <a:rPr lang="zh-CN" altLang="en-US" dirty="0"/>
              <a:t>中计算出隐藏层的</a:t>
            </a:r>
            <a:r>
              <a:rPr lang="en-US" altLang="zh-CN" dirty="0"/>
              <a:t>Intrinsic Dimension? </a:t>
            </a:r>
            <a:r>
              <a:rPr lang="zh-CN" altLang="en-US" dirty="0"/>
              <a:t>然后根据隐藏的</a:t>
            </a:r>
            <a:r>
              <a:rPr lang="en-US" altLang="zh-CN" dirty="0"/>
              <a:t>Intrinsic Dimension</a:t>
            </a:r>
            <a:r>
              <a:rPr lang="zh-CN" altLang="en-US" dirty="0"/>
              <a:t>维度构造浅层映射？</a:t>
            </a:r>
            <a:endParaRPr lang="en-US" altLang="zh-CN" dirty="0"/>
          </a:p>
          <a:p>
            <a:endParaRPr lang="en-US" altLang="zh-CN" dirty="0"/>
          </a:p>
          <a:p>
            <a:r>
              <a:rPr lang="zh-CN" altLang="en-US" dirty="0"/>
              <a:t>在流体力学计算中，能不能类比于文章</a:t>
            </a:r>
            <a:r>
              <a:rPr lang="en-US" altLang="zh-CN" dirty="0"/>
              <a:t>《Learning dominant physical processes with data-driven balance models》</a:t>
            </a:r>
            <a:r>
              <a:rPr lang="zh-CN" altLang="en-US" dirty="0"/>
              <a:t>先在方程空间高斯聚类，而后识别出每一个类的</a:t>
            </a:r>
            <a:r>
              <a:rPr lang="en-US" altLang="zh-CN" dirty="0"/>
              <a:t>governance terms</a:t>
            </a:r>
            <a:r>
              <a:rPr lang="zh-CN" altLang="en-US" dirty="0"/>
              <a:t>，根据</a:t>
            </a:r>
            <a:r>
              <a:rPr lang="en-US" altLang="zh-CN" dirty="0"/>
              <a:t>governance terms</a:t>
            </a:r>
            <a:r>
              <a:rPr lang="zh-CN" altLang="en-US" dirty="0"/>
              <a:t>再构造</a:t>
            </a:r>
            <a:r>
              <a:rPr lang="en-US" altLang="zh-CN" dirty="0"/>
              <a:t>latent construction——</a:t>
            </a:r>
            <a:r>
              <a:rPr lang="zh-CN" altLang="en-US" dirty="0"/>
              <a:t>（猜测：这样既可以直观化起主导作用的数值项，又可以知道</a:t>
            </a:r>
            <a:r>
              <a:rPr lang="en-US" altLang="zh-CN" dirty="0"/>
              <a:t>latent</a:t>
            </a:r>
            <a:r>
              <a:rPr lang="zh-CN" altLang="en-US" dirty="0"/>
              <a:t>里具体包括哪些变量？）</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21814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1A6A1-FB71-90DF-5142-6AB89390524F}"/>
              </a:ext>
            </a:extLst>
          </p:cNvPr>
          <p:cNvSpPr>
            <a:spLocks noGrp="1"/>
          </p:cNvSpPr>
          <p:nvPr>
            <p:ph type="title"/>
          </p:nvPr>
        </p:nvSpPr>
        <p:spPr/>
        <p:txBody>
          <a:bodyPr>
            <a:normAutofit fontScale="90000"/>
          </a:bodyPr>
          <a:lstStyle/>
          <a:p>
            <a:r>
              <a:rPr lang="en-US" altLang="zh-CN" dirty="0"/>
              <a:t>Prior Knowledge - </a:t>
            </a:r>
            <a:r>
              <a:rPr lang="fr-FR" altLang="zh-CN" dirty="0"/>
              <a:t>Markov Chains Monte Carlo (MCMC)</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1C3171-D6F4-A1C2-311A-35FBE5E38D22}"/>
                  </a:ext>
                </a:extLst>
              </p:cNvPr>
              <p:cNvSpPr>
                <a:spLocks noGrp="1"/>
              </p:cNvSpPr>
              <p:nvPr>
                <p:ph idx="1"/>
              </p:nvPr>
            </p:nvSpPr>
            <p:spPr>
              <a:xfrm>
                <a:off x="449947" y="1276350"/>
                <a:ext cx="10903992" cy="5529263"/>
              </a:xfrm>
            </p:spPr>
            <p:txBody>
              <a:bodyPr/>
              <a:lstStyle/>
              <a:p>
                <a:r>
                  <a:rPr lang="en-US" altLang="zh-CN" b="1" i="1" dirty="0"/>
                  <a:t>Discrete-time Markov Chain </a:t>
                </a:r>
              </a:p>
              <a:p>
                <a:r>
                  <a:rPr lang="en-US" altLang="zh-CN" dirty="0"/>
                  <a:t>A discrete-time Markov chain is a sequence of random variables X1, X2, X3, ... with the Markov property:</a:t>
                </a:r>
              </a:p>
              <a:p>
                <a:endParaRPr lang="en-US" altLang="zh-CN" dirty="0"/>
              </a:p>
              <a:p>
                <a:endParaRPr lang="en-US" altLang="zh-CN" dirty="0"/>
              </a:p>
              <a:p>
                <a:r>
                  <a:rPr lang="en-US" altLang="zh-CN" b="1" i="1" dirty="0"/>
                  <a:t>Variations:</a:t>
                </a:r>
              </a:p>
              <a:p>
                <a:r>
                  <a:rPr lang="en-US" altLang="zh-CN" dirty="0"/>
                  <a:t>Time-homogeneous Markov chains:</a:t>
                </a:r>
              </a:p>
              <a:p>
                <a:endParaRPr lang="en-US" altLang="zh-CN" dirty="0"/>
              </a:p>
              <a:p>
                <a:r>
                  <a:rPr lang="en-US" altLang="zh-CN" dirty="0"/>
                  <a:t>Stationary Markov chains:</a:t>
                </a:r>
              </a:p>
              <a:p>
                <a:endParaRPr lang="en-US" altLang="zh-CN" dirty="0"/>
              </a:p>
              <a:p>
                <a:r>
                  <a:rPr lang="en-US" altLang="zh-CN" dirty="0"/>
                  <a:t>A Markov chain with memory (or a Markov chain of order </a:t>
                </a:r>
                <a14:m>
                  <m:oMath xmlns:m="http://schemas.openxmlformats.org/officeDocument/2006/math">
                    <m:r>
                      <a:rPr lang="en-US" altLang="zh-CN" b="0" i="1" smtClean="0">
                        <a:latin typeface="Cambria Math" panose="02040503050406030204" pitchFamily="18" charset="0"/>
                      </a:rPr>
                      <m:t>𝑚</m:t>
                    </m:r>
                  </m:oMath>
                </a14:m>
                <a:r>
                  <a:rPr lang="en-US" altLang="zh-CN" dirty="0"/>
                  <a:t>):</a:t>
                </a:r>
              </a:p>
              <a:p>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21C3171-D6F4-A1C2-311A-35FBE5E38D22}"/>
                  </a:ext>
                </a:extLst>
              </p:cNvPr>
              <p:cNvSpPr>
                <a:spLocks noGrp="1" noRot="1" noChangeAspect="1" noMove="1" noResize="1" noEditPoints="1" noAdjustHandles="1" noChangeArrowheads="1" noChangeShapeType="1" noTextEdit="1"/>
              </p:cNvSpPr>
              <p:nvPr>
                <p:ph idx="1"/>
              </p:nvPr>
            </p:nvSpPr>
            <p:spPr>
              <a:xfrm>
                <a:off x="449947" y="1276350"/>
                <a:ext cx="10903992" cy="5529263"/>
              </a:xfrm>
              <a:blipFill>
                <a:blip r:embed="rId2"/>
                <a:stretch>
                  <a:fillRect l="-671" t="-121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952FCB-6799-5523-B0B9-37AF5A8A1DE4}"/>
              </a:ext>
            </a:extLst>
          </p:cNvPr>
          <p:cNvPicPr>
            <a:picLocks noChangeAspect="1"/>
          </p:cNvPicPr>
          <p:nvPr/>
        </p:nvPicPr>
        <p:blipFill>
          <a:blip r:embed="rId3"/>
          <a:stretch>
            <a:fillRect/>
          </a:stretch>
        </p:blipFill>
        <p:spPr>
          <a:xfrm>
            <a:off x="2040702" y="2516980"/>
            <a:ext cx="7862945" cy="338140"/>
          </a:xfrm>
          <a:prstGeom prst="rect">
            <a:avLst/>
          </a:prstGeom>
        </p:spPr>
      </p:pic>
      <p:pic>
        <p:nvPicPr>
          <p:cNvPr id="7" name="图片 6">
            <a:extLst>
              <a:ext uri="{FF2B5EF4-FFF2-40B4-BE49-F238E27FC236}">
                <a16:creationId xmlns:a16="http://schemas.microsoft.com/office/drawing/2014/main" id="{2CF431FD-E1ED-AFA4-2AB3-6A8540CAC903}"/>
              </a:ext>
            </a:extLst>
          </p:cNvPr>
          <p:cNvPicPr>
            <a:picLocks noChangeAspect="1"/>
          </p:cNvPicPr>
          <p:nvPr/>
        </p:nvPicPr>
        <p:blipFill>
          <a:blip r:embed="rId4"/>
          <a:stretch>
            <a:fillRect/>
          </a:stretch>
        </p:blipFill>
        <p:spPr>
          <a:xfrm>
            <a:off x="2040702" y="4082757"/>
            <a:ext cx="5391189" cy="433391"/>
          </a:xfrm>
          <a:prstGeom prst="rect">
            <a:avLst/>
          </a:prstGeom>
        </p:spPr>
      </p:pic>
      <p:pic>
        <p:nvPicPr>
          <p:cNvPr id="9" name="图片 8">
            <a:extLst>
              <a:ext uri="{FF2B5EF4-FFF2-40B4-BE49-F238E27FC236}">
                <a16:creationId xmlns:a16="http://schemas.microsoft.com/office/drawing/2014/main" id="{8C2C9154-8CCA-F7C7-585F-438C539421AB}"/>
              </a:ext>
            </a:extLst>
          </p:cNvPr>
          <p:cNvPicPr>
            <a:picLocks noChangeAspect="1"/>
          </p:cNvPicPr>
          <p:nvPr/>
        </p:nvPicPr>
        <p:blipFill>
          <a:blip r:embed="rId5"/>
          <a:stretch>
            <a:fillRect/>
          </a:stretch>
        </p:blipFill>
        <p:spPr>
          <a:xfrm>
            <a:off x="2116901" y="4962523"/>
            <a:ext cx="8224898" cy="361953"/>
          </a:xfrm>
          <a:prstGeom prst="rect">
            <a:avLst/>
          </a:prstGeom>
        </p:spPr>
      </p:pic>
      <p:pic>
        <p:nvPicPr>
          <p:cNvPr id="11" name="图片 10">
            <a:extLst>
              <a:ext uri="{FF2B5EF4-FFF2-40B4-BE49-F238E27FC236}">
                <a16:creationId xmlns:a16="http://schemas.microsoft.com/office/drawing/2014/main" id="{97E844E9-FBDE-76FA-01B6-2F40E12907DC}"/>
              </a:ext>
            </a:extLst>
          </p:cNvPr>
          <p:cNvPicPr>
            <a:picLocks noChangeAspect="1"/>
          </p:cNvPicPr>
          <p:nvPr/>
        </p:nvPicPr>
        <p:blipFill>
          <a:blip r:embed="rId6"/>
          <a:stretch>
            <a:fillRect/>
          </a:stretch>
        </p:blipFill>
        <p:spPr>
          <a:xfrm>
            <a:off x="1833538" y="5842283"/>
            <a:ext cx="6686599" cy="671517"/>
          </a:xfrm>
          <a:prstGeom prst="rect">
            <a:avLst/>
          </a:prstGeom>
        </p:spPr>
      </p:pic>
      <p:pic>
        <p:nvPicPr>
          <p:cNvPr id="3074" name="Picture 2">
            <a:extLst>
              <a:ext uri="{FF2B5EF4-FFF2-40B4-BE49-F238E27FC236}">
                <a16:creationId xmlns:a16="http://schemas.microsoft.com/office/drawing/2014/main" id="{57F21DDB-03C3-7F47-1974-5A3574474C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0" y="2486023"/>
            <a:ext cx="2476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26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608FF-F47A-0A94-5692-FDDDC3F469F1}"/>
              </a:ext>
            </a:extLst>
          </p:cNvPr>
          <p:cNvSpPr>
            <a:spLocks noGrp="1"/>
          </p:cNvSpPr>
          <p:nvPr>
            <p:ph type="title"/>
          </p:nvPr>
        </p:nvSpPr>
        <p:spPr/>
        <p:txBody>
          <a:bodyPr>
            <a:normAutofit fontScale="90000"/>
          </a:bodyPr>
          <a:lstStyle/>
          <a:p>
            <a:r>
              <a:rPr lang="en-US" altLang="zh-CN" dirty="0"/>
              <a:t>Prior Knowledge - </a:t>
            </a:r>
            <a:r>
              <a:rPr lang="fr-FR" altLang="zh-CN" dirty="0"/>
              <a:t>Markov Chains Monte Carlo (MCMC)</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A48664D-E0B7-7718-F448-34FA56543FA9}"/>
                  </a:ext>
                </a:extLst>
              </p:cNvPr>
              <p:cNvSpPr>
                <a:spLocks noGrp="1"/>
              </p:cNvSpPr>
              <p:nvPr>
                <p:ph idx="1"/>
              </p:nvPr>
            </p:nvSpPr>
            <p:spPr/>
            <p:txBody>
              <a:bodyPr/>
              <a:lstStyle/>
              <a:p>
                <a:r>
                  <a:rPr lang="en-US" altLang="zh-CN" b="1" i="1" dirty="0"/>
                  <a:t>Continuous-time Markov chain:</a:t>
                </a:r>
              </a:p>
              <a:p>
                <a:r>
                  <a:rPr lang="en-US" altLang="zh-CN" dirty="0"/>
                  <a:t>                           is independent of previous values and as </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oMath>
                </a14:m>
                <a:r>
                  <a:rPr lang="en-US" altLang="zh-CN" dirty="0"/>
                  <a:t> for all </a:t>
                </a:r>
                <a14:m>
                  <m:oMath xmlns:m="http://schemas.openxmlformats.org/officeDocument/2006/math">
                    <m:r>
                      <a:rPr lang="en-US" altLang="zh-CN" b="0" i="1" smtClean="0">
                        <a:latin typeface="Cambria Math" panose="02040503050406030204" pitchFamily="18" charset="0"/>
                      </a:rPr>
                      <m:t>𝑗</m:t>
                    </m:r>
                  </m:oMath>
                </a14:m>
                <a:r>
                  <a:rPr lang="en-US" altLang="zh-CN" dirty="0"/>
                  <a:t> and for all </a:t>
                </a:r>
                <a14:m>
                  <m:oMath xmlns:m="http://schemas.openxmlformats.org/officeDocument/2006/math">
                    <m:r>
                      <a:rPr lang="en-US" altLang="zh-CN" b="0" i="1" smtClean="0">
                        <a:latin typeface="Cambria Math" panose="02040503050406030204" pitchFamily="18" charset="0"/>
                      </a:rPr>
                      <m:t>𝑡</m:t>
                    </m:r>
                  </m:oMath>
                </a14:m>
                <a:r>
                  <a:rPr lang="en-US" altLang="zh-CN" dirty="0"/>
                  <a:t>,</a:t>
                </a:r>
              </a:p>
              <a:p>
                <a:endParaRPr lang="en-US" altLang="zh-CN" dirty="0"/>
              </a:p>
              <a:p>
                <a:r>
                  <a:rPr lang="en-US" altLang="zh-CN" dirty="0"/>
                  <a:t>      is the Kronecker delta function.</a:t>
                </a:r>
              </a:p>
              <a:p>
                <a:r>
                  <a:rPr lang="en-US" altLang="zh-CN" dirty="0"/>
                  <a:t>The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𝑖𝑗</m:t>
                        </m:r>
                      </m:sub>
                    </m:sSub>
                  </m:oMath>
                </a14:m>
                <a:r>
                  <a:rPr lang="en-US" altLang="zh-CN" dirty="0"/>
                  <a:t> can be seen as measuring how quickly the transition from </a:t>
                </a:r>
                <a14:m>
                  <m:oMath xmlns:m="http://schemas.openxmlformats.org/officeDocument/2006/math">
                    <m:r>
                      <a:rPr lang="en-US" altLang="zh-CN" b="0" i="1" smtClean="0">
                        <a:latin typeface="Cambria Math" panose="02040503050406030204" pitchFamily="18" charset="0"/>
                      </a:rPr>
                      <m:t>𝑖</m:t>
                    </m:r>
                  </m:oMath>
                </a14:m>
                <a:r>
                  <a:rPr lang="en-US" altLang="zh-CN" dirty="0"/>
                  <a:t> to </a:t>
                </a:r>
                <a14:m>
                  <m:oMath xmlns:m="http://schemas.openxmlformats.org/officeDocument/2006/math">
                    <m:r>
                      <a:rPr lang="en-US" altLang="zh-CN" b="0" i="1" smtClean="0">
                        <a:latin typeface="Cambria Math" panose="02040503050406030204" pitchFamily="18" charset="0"/>
                      </a:rPr>
                      <m:t>𝑗</m:t>
                    </m:r>
                  </m:oMath>
                </a14:m>
                <a:r>
                  <a:rPr lang="en-US" altLang="zh-CN" dirty="0"/>
                  <a:t> happens.</a:t>
                </a:r>
              </a:p>
              <a:p>
                <a:endParaRPr lang="en-US" altLang="zh-CN" dirty="0"/>
              </a:p>
              <a:p>
                <a:r>
                  <a:rPr lang="en-US" altLang="zh-CN" b="1" i="1" dirty="0"/>
                  <a:t>Transition probability:</a:t>
                </a:r>
              </a:p>
              <a:p>
                <a:endParaRPr lang="en-US" altLang="zh-CN" b="1" i="1"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𝑖𝑗</m:t>
                        </m:r>
                      </m:sub>
                    </m:sSub>
                  </m:oMath>
                </a14:m>
                <a:r>
                  <a:rPr lang="en-US" altLang="zh-CN" i="1" dirty="0"/>
                  <a:t> </a:t>
                </a:r>
                <a:r>
                  <a:rPr lang="en-US" altLang="zh-CN" dirty="0"/>
                  <a:t>is the solution of the forward equation</a:t>
                </a:r>
              </a:p>
            </p:txBody>
          </p:sp>
        </mc:Choice>
        <mc:Fallback xmlns="">
          <p:sp>
            <p:nvSpPr>
              <p:cNvPr id="3" name="内容占位符 2">
                <a:extLst>
                  <a:ext uri="{FF2B5EF4-FFF2-40B4-BE49-F238E27FC236}">
                    <a16:creationId xmlns:a16="http://schemas.microsoft.com/office/drawing/2014/main" id="{1A48664D-E0B7-7718-F448-34FA56543FA9}"/>
                  </a:ext>
                </a:extLst>
              </p:cNvPr>
              <p:cNvSpPr>
                <a:spLocks noGrp="1" noRot="1" noChangeAspect="1" noMove="1" noResize="1" noEditPoints="1" noAdjustHandles="1" noChangeArrowheads="1" noChangeShapeType="1" noTextEdit="1"/>
              </p:cNvSpPr>
              <p:nvPr>
                <p:ph idx="1"/>
              </p:nvPr>
            </p:nvSpPr>
            <p:spPr>
              <a:blipFill>
                <a:blip r:embed="rId2"/>
                <a:stretch>
                  <a:fillRect l="-671" t="-136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1853EE7-FB44-2B7B-8331-0B39DE8F7D93}"/>
              </a:ext>
            </a:extLst>
          </p:cNvPr>
          <p:cNvPicPr>
            <a:picLocks noChangeAspect="1"/>
          </p:cNvPicPr>
          <p:nvPr/>
        </p:nvPicPr>
        <p:blipFill>
          <a:blip r:embed="rId3"/>
          <a:stretch>
            <a:fillRect/>
          </a:stretch>
        </p:blipFill>
        <p:spPr>
          <a:xfrm>
            <a:off x="740562" y="1745455"/>
            <a:ext cx="1776425" cy="300040"/>
          </a:xfrm>
          <a:prstGeom prst="rect">
            <a:avLst/>
          </a:prstGeom>
        </p:spPr>
      </p:pic>
      <p:pic>
        <p:nvPicPr>
          <p:cNvPr id="7" name="图片 6">
            <a:extLst>
              <a:ext uri="{FF2B5EF4-FFF2-40B4-BE49-F238E27FC236}">
                <a16:creationId xmlns:a16="http://schemas.microsoft.com/office/drawing/2014/main" id="{17EAD577-D912-949A-D35F-7B25CBD9999E}"/>
              </a:ext>
            </a:extLst>
          </p:cNvPr>
          <p:cNvPicPr>
            <a:picLocks noChangeAspect="1"/>
          </p:cNvPicPr>
          <p:nvPr/>
        </p:nvPicPr>
        <p:blipFill>
          <a:blip r:embed="rId4"/>
          <a:stretch>
            <a:fillRect/>
          </a:stretch>
        </p:blipFill>
        <p:spPr>
          <a:xfrm>
            <a:off x="3386119" y="2093117"/>
            <a:ext cx="5162588" cy="423866"/>
          </a:xfrm>
          <a:prstGeom prst="rect">
            <a:avLst/>
          </a:prstGeom>
        </p:spPr>
      </p:pic>
      <p:pic>
        <p:nvPicPr>
          <p:cNvPr id="9" name="图片 8">
            <a:extLst>
              <a:ext uri="{FF2B5EF4-FFF2-40B4-BE49-F238E27FC236}">
                <a16:creationId xmlns:a16="http://schemas.microsoft.com/office/drawing/2014/main" id="{201BC412-5FEE-CB98-342F-EC049A70581B}"/>
              </a:ext>
            </a:extLst>
          </p:cNvPr>
          <p:cNvPicPr>
            <a:picLocks noChangeAspect="1"/>
          </p:cNvPicPr>
          <p:nvPr/>
        </p:nvPicPr>
        <p:blipFill>
          <a:blip r:embed="rId5"/>
          <a:stretch>
            <a:fillRect/>
          </a:stretch>
        </p:blipFill>
        <p:spPr>
          <a:xfrm>
            <a:off x="776286" y="2514600"/>
            <a:ext cx="314327" cy="333377"/>
          </a:xfrm>
          <a:prstGeom prst="rect">
            <a:avLst/>
          </a:prstGeom>
        </p:spPr>
      </p:pic>
      <p:pic>
        <p:nvPicPr>
          <p:cNvPr id="11" name="图片 10">
            <a:extLst>
              <a:ext uri="{FF2B5EF4-FFF2-40B4-BE49-F238E27FC236}">
                <a16:creationId xmlns:a16="http://schemas.microsoft.com/office/drawing/2014/main" id="{3E39DF73-8E72-42A9-1F8F-90BA5575D8F3}"/>
              </a:ext>
            </a:extLst>
          </p:cNvPr>
          <p:cNvPicPr>
            <a:picLocks noChangeAspect="1"/>
          </p:cNvPicPr>
          <p:nvPr/>
        </p:nvPicPr>
        <p:blipFill>
          <a:blip r:embed="rId6"/>
          <a:stretch>
            <a:fillRect/>
          </a:stretch>
        </p:blipFill>
        <p:spPr>
          <a:xfrm>
            <a:off x="3386119" y="4155274"/>
            <a:ext cx="7548618" cy="461966"/>
          </a:xfrm>
          <a:prstGeom prst="rect">
            <a:avLst/>
          </a:prstGeom>
        </p:spPr>
      </p:pic>
      <p:pic>
        <p:nvPicPr>
          <p:cNvPr id="13" name="图片 12">
            <a:extLst>
              <a:ext uri="{FF2B5EF4-FFF2-40B4-BE49-F238E27FC236}">
                <a16:creationId xmlns:a16="http://schemas.microsoft.com/office/drawing/2014/main" id="{9155F049-3E8B-72DF-1B2E-F0A6F9C62B66}"/>
              </a:ext>
            </a:extLst>
          </p:cNvPr>
          <p:cNvPicPr>
            <a:picLocks noChangeAspect="1"/>
          </p:cNvPicPr>
          <p:nvPr/>
        </p:nvPicPr>
        <p:blipFill>
          <a:blip r:embed="rId7"/>
          <a:stretch>
            <a:fillRect/>
          </a:stretch>
        </p:blipFill>
        <p:spPr>
          <a:xfrm>
            <a:off x="3302787" y="5071914"/>
            <a:ext cx="1719275" cy="409578"/>
          </a:xfrm>
          <a:prstGeom prst="rect">
            <a:avLst/>
          </a:prstGeom>
        </p:spPr>
      </p:pic>
      <p:sp>
        <p:nvSpPr>
          <p:cNvPr id="14" name="文本框 13">
            <a:extLst>
              <a:ext uri="{FF2B5EF4-FFF2-40B4-BE49-F238E27FC236}">
                <a16:creationId xmlns:a16="http://schemas.microsoft.com/office/drawing/2014/main" id="{CA3AAA1D-6B24-5C22-AC03-8F683168EA04}"/>
              </a:ext>
            </a:extLst>
          </p:cNvPr>
          <p:cNvSpPr txBox="1"/>
          <p:nvPr/>
        </p:nvSpPr>
        <p:spPr>
          <a:xfrm>
            <a:off x="5556899" y="5850945"/>
            <a:ext cx="3616888" cy="400110"/>
          </a:xfrm>
          <a:prstGeom prst="rect">
            <a:avLst/>
          </a:prstGeom>
          <a:noFill/>
        </p:spPr>
        <p:txBody>
          <a:bodyPr wrap="none" rtlCol="0">
            <a:spAutoFit/>
          </a:bodyPr>
          <a:lstStyle/>
          <a:p>
            <a:r>
              <a:rPr lang="en-US" altLang="zh-CN" sz="2000" dirty="0">
                <a:solidFill>
                  <a:srgbClr val="0070C0"/>
                </a:solidFill>
                <a:latin typeface="Times New Roman" panose="02020603050405020304" pitchFamily="18" charset="0"/>
                <a:cs typeface="Times New Roman" panose="02020603050405020304" pitchFamily="18" charset="0"/>
              </a:rPr>
              <a:t>first-order differential equation</a:t>
            </a:r>
            <a:r>
              <a:rPr lang="zh-CN" altLang="en-US" sz="2000" dirty="0">
                <a:solidFill>
                  <a:srgbClr val="0070C0"/>
                </a:solidFill>
                <a:latin typeface="Times New Roman" panose="02020603050405020304" pitchFamily="18" charset="0"/>
                <a:cs typeface="Times New Roman" panose="02020603050405020304" pitchFamily="18" charset="0"/>
              </a:rPr>
              <a:t>！</a:t>
            </a:r>
          </a:p>
        </p:txBody>
      </p:sp>
      <p:sp>
        <p:nvSpPr>
          <p:cNvPr id="15" name="箭头: 下 14">
            <a:extLst>
              <a:ext uri="{FF2B5EF4-FFF2-40B4-BE49-F238E27FC236}">
                <a16:creationId xmlns:a16="http://schemas.microsoft.com/office/drawing/2014/main" id="{CB0D047F-0AF5-DAED-7FD6-CE312C0BC304}"/>
              </a:ext>
            </a:extLst>
          </p:cNvPr>
          <p:cNvSpPr/>
          <p:nvPr/>
        </p:nvSpPr>
        <p:spPr>
          <a:xfrm rot="7565794">
            <a:off x="5095875" y="5371290"/>
            <a:ext cx="304800" cy="541660"/>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3805434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E0610-0BF6-B3CF-4AB7-CC537472B1BB}"/>
              </a:ext>
            </a:extLst>
          </p:cNvPr>
          <p:cNvSpPr>
            <a:spLocks noGrp="1"/>
          </p:cNvSpPr>
          <p:nvPr>
            <p:ph type="title"/>
          </p:nvPr>
        </p:nvSpPr>
        <p:spPr/>
        <p:txBody>
          <a:bodyPr>
            <a:normAutofit/>
          </a:bodyPr>
          <a:lstStyle/>
          <a:p>
            <a:r>
              <a:rPr lang="en-US" altLang="zh-CN" dirty="0"/>
              <a:t>Prior Knowledge - Metropolis Hasting Algorithm</a:t>
            </a:r>
            <a:endParaRPr lang="zh-CN" altLang="en-US" dirty="0"/>
          </a:p>
        </p:txBody>
      </p:sp>
      <p:sp>
        <p:nvSpPr>
          <p:cNvPr id="3" name="内容占位符 2">
            <a:extLst>
              <a:ext uri="{FF2B5EF4-FFF2-40B4-BE49-F238E27FC236}">
                <a16:creationId xmlns:a16="http://schemas.microsoft.com/office/drawing/2014/main" id="{F7BA306E-86A7-0CDC-3750-0C184269237A}"/>
              </a:ext>
            </a:extLst>
          </p:cNvPr>
          <p:cNvSpPr>
            <a:spLocks noGrp="1"/>
          </p:cNvSpPr>
          <p:nvPr>
            <p:ph idx="1"/>
          </p:nvPr>
        </p:nvSpPr>
        <p:spPr/>
        <p:txBody>
          <a:bodyPr/>
          <a:lstStyle/>
          <a:p>
            <a:r>
              <a:rPr lang="en-US" altLang="zh-CN" dirty="0"/>
              <a:t>What can MCMC do? Sample from any probability distribution!</a:t>
            </a:r>
          </a:p>
          <a:p>
            <a:r>
              <a:rPr lang="en-US" altLang="zh-CN" dirty="0"/>
              <a:t>Suppose the posterior density is written as:</a:t>
            </a:r>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AC27E0B5-1790-8D80-EE89-7B4178EC7E8D}"/>
              </a:ext>
            </a:extLst>
          </p:cNvPr>
          <p:cNvPicPr>
            <a:picLocks noChangeAspect="1"/>
          </p:cNvPicPr>
          <p:nvPr/>
        </p:nvPicPr>
        <p:blipFill>
          <a:blip r:embed="rId3"/>
          <a:stretch>
            <a:fillRect/>
          </a:stretch>
        </p:blipFill>
        <p:spPr>
          <a:xfrm>
            <a:off x="4711690" y="2116930"/>
            <a:ext cx="1882797" cy="388146"/>
          </a:xfrm>
          <a:prstGeom prst="rect">
            <a:avLst/>
          </a:prstGeom>
        </p:spPr>
      </p:pic>
      <p:sp>
        <p:nvSpPr>
          <p:cNvPr id="6" name="文本框 5">
            <a:extLst>
              <a:ext uri="{FF2B5EF4-FFF2-40B4-BE49-F238E27FC236}">
                <a16:creationId xmlns:a16="http://schemas.microsoft.com/office/drawing/2014/main" id="{B7431FF6-4293-CE16-041E-614E2BBABB08}"/>
              </a:ext>
            </a:extLst>
          </p:cNvPr>
          <p:cNvSpPr txBox="1"/>
          <p:nvPr/>
        </p:nvSpPr>
        <p:spPr>
          <a:xfrm>
            <a:off x="6353175" y="2490788"/>
            <a:ext cx="2024913" cy="369332"/>
          </a:xfrm>
          <a:prstGeom prst="rect">
            <a:avLst/>
          </a:prstGeom>
          <a:noFill/>
          <a:ln>
            <a:solidFill>
              <a:schemeClr val="accent1"/>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Likelihood function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B6B2BF9-49DD-07F9-A3E8-5F3D92B6C233}"/>
              </a:ext>
            </a:extLst>
          </p:cNvPr>
          <p:cNvSpPr txBox="1"/>
          <p:nvPr/>
        </p:nvSpPr>
        <p:spPr>
          <a:xfrm>
            <a:off x="5260421" y="2490788"/>
            <a:ext cx="641522" cy="369332"/>
          </a:xfrm>
          <a:prstGeom prst="rect">
            <a:avLst/>
          </a:prstGeom>
          <a:noFill/>
          <a:ln>
            <a:solidFill>
              <a:schemeClr val="accent2"/>
            </a:solidFill>
          </a:ln>
        </p:spPr>
        <p:txBody>
          <a:bodyPr wrap="none" rtlCol="0">
            <a:spAutoFit/>
          </a:bodyPr>
          <a:lstStyle/>
          <a:p>
            <a:r>
              <a:rPr lang="en-US" altLang="zh-CN" dirty="0">
                <a:latin typeface="Times New Roman" panose="02020603050405020304" pitchFamily="18" charset="0"/>
                <a:cs typeface="Times New Roman" panose="02020603050405020304" pitchFamily="18" charset="0"/>
              </a:rPr>
              <a:t>prior</a:t>
            </a:r>
            <a:endParaRPr lang="zh-CN" altLang="en-US"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CFECA56-8990-CD0B-1E1E-25B8C6543D69}"/>
              </a:ext>
            </a:extLst>
          </p:cNvPr>
          <p:cNvSpPr/>
          <p:nvPr/>
        </p:nvSpPr>
        <p:spPr>
          <a:xfrm>
            <a:off x="5653088" y="2116930"/>
            <a:ext cx="476250" cy="33575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98AC121-F48D-3138-B5DA-352107A91FF4}"/>
              </a:ext>
            </a:extLst>
          </p:cNvPr>
          <p:cNvSpPr/>
          <p:nvPr/>
        </p:nvSpPr>
        <p:spPr>
          <a:xfrm>
            <a:off x="6181726" y="2116930"/>
            <a:ext cx="412761" cy="335758"/>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5C8CD439-23D8-B0BB-0F5C-30EBB3A1D622}"/>
              </a:ext>
            </a:extLst>
          </p:cNvPr>
          <p:cNvPicPr>
            <a:picLocks noChangeAspect="1"/>
          </p:cNvPicPr>
          <p:nvPr/>
        </p:nvPicPr>
        <p:blipFill>
          <a:blip r:embed="rId4"/>
          <a:stretch>
            <a:fillRect/>
          </a:stretch>
        </p:blipFill>
        <p:spPr>
          <a:xfrm>
            <a:off x="1402541" y="3221829"/>
            <a:ext cx="4024342" cy="414341"/>
          </a:xfrm>
          <a:prstGeom prst="rect">
            <a:avLst/>
          </a:prstGeom>
        </p:spPr>
      </p:pic>
      <p:pic>
        <p:nvPicPr>
          <p:cNvPr id="13" name="图片 12">
            <a:extLst>
              <a:ext uri="{FF2B5EF4-FFF2-40B4-BE49-F238E27FC236}">
                <a16:creationId xmlns:a16="http://schemas.microsoft.com/office/drawing/2014/main" id="{0C4C3A47-A029-DFC1-4D57-9A82399A7AAA}"/>
              </a:ext>
            </a:extLst>
          </p:cNvPr>
          <p:cNvPicPr>
            <a:picLocks noChangeAspect="1"/>
          </p:cNvPicPr>
          <p:nvPr/>
        </p:nvPicPr>
        <p:blipFill>
          <a:blip r:embed="rId5"/>
          <a:stretch>
            <a:fillRect/>
          </a:stretch>
        </p:blipFill>
        <p:spPr>
          <a:xfrm>
            <a:off x="1801785" y="3726763"/>
            <a:ext cx="4586321" cy="952507"/>
          </a:xfrm>
          <a:prstGeom prst="rect">
            <a:avLst/>
          </a:prstGeom>
        </p:spPr>
      </p:pic>
      <p:pic>
        <p:nvPicPr>
          <p:cNvPr id="15" name="图片 14">
            <a:extLst>
              <a:ext uri="{FF2B5EF4-FFF2-40B4-BE49-F238E27FC236}">
                <a16:creationId xmlns:a16="http://schemas.microsoft.com/office/drawing/2014/main" id="{DEB7F1F2-4BC6-1266-796D-AACF29087C91}"/>
              </a:ext>
            </a:extLst>
          </p:cNvPr>
          <p:cNvPicPr>
            <a:picLocks noChangeAspect="1"/>
          </p:cNvPicPr>
          <p:nvPr/>
        </p:nvPicPr>
        <p:blipFill>
          <a:blip r:embed="rId6"/>
          <a:stretch>
            <a:fillRect/>
          </a:stretch>
        </p:blipFill>
        <p:spPr>
          <a:xfrm>
            <a:off x="2221699" y="4720934"/>
            <a:ext cx="1957402" cy="185739"/>
          </a:xfrm>
          <a:prstGeom prst="rect">
            <a:avLst/>
          </a:prstGeom>
        </p:spPr>
      </p:pic>
      <p:pic>
        <p:nvPicPr>
          <p:cNvPr id="17" name="图片 16">
            <a:extLst>
              <a:ext uri="{FF2B5EF4-FFF2-40B4-BE49-F238E27FC236}">
                <a16:creationId xmlns:a16="http://schemas.microsoft.com/office/drawing/2014/main" id="{4CADC8B1-2DC7-208B-1505-07458EF53370}"/>
              </a:ext>
            </a:extLst>
          </p:cNvPr>
          <p:cNvPicPr>
            <a:picLocks noChangeAspect="1"/>
          </p:cNvPicPr>
          <p:nvPr/>
        </p:nvPicPr>
        <p:blipFill>
          <a:blip r:embed="rId7"/>
          <a:stretch>
            <a:fillRect/>
          </a:stretch>
        </p:blipFill>
        <p:spPr>
          <a:xfrm>
            <a:off x="1801785" y="4962524"/>
            <a:ext cx="366715" cy="152401"/>
          </a:xfrm>
          <a:prstGeom prst="rect">
            <a:avLst/>
          </a:prstGeom>
        </p:spPr>
      </p:pic>
      <p:pic>
        <p:nvPicPr>
          <p:cNvPr id="19" name="图片 18">
            <a:extLst>
              <a:ext uri="{FF2B5EF4-FFF2-40B4-BE49-F238E27FC236}">
                <a16:creationId xmlns:a16="http://schemas.microsoft.com/office/drawing/2014/main" id="{E3659480-1C44-37C1-4A14-1B6890A9AA99}"/>
              </a:ext>
            </a:extLst>
          </p:cNvPr>
          <p:cNvPicPr>
            <a:picLocks noChangeAspect="1"/>
          </p:cNvPicPr>
          <p:nvPr/>
        </p:nvPicPr>
        <p:blipFill>
          <a:blip r:embed="rId8"/>
          <a:stretch>
            <a:fillRect/>
          </a:stretch>
        </p:blipFill>
        <p:spPr>
          <a:xfrm>
            <a:off x="2290755" y="5114925"/>
            <a:ext cx="1933589" cy="204789"/>
          </a:xfrm>
          <a:prstGeom prst="rect">
            <a:avLst/>
          </a:prstGeom>
        </p:spPr>
      </p:pic>
      <p:pic>
        <p:nvPicPr>
          <p:cNvPr id="21" name="图片 20">
            <a:extLst>
              <a:ext uri="{FF2B5EF4-FFF2-40B4-BE49-F238E27FC236}">
                <a16:creationId xmlns:a16="http://schemas.microsoft.com/office/drawing/2014/main" id="{24A77D43-8532-20D3-367C-26712AF10F01}"/>
              </a:ext>
            </a:extLst>
          </p:cNvPr>
          <p:cNvPicPr>
            <a:picLocks noChangeAspect="1"/>
          </p:cNvPicPr>
          <p:nvPr/>
        </p:nvPicPr>
        <p:blipFill>
          <a:blip r:embed="rId9"/>
          <a:stretch>
            <a:fillRect/>
          </a:stretch>
        </p:blipFill>
        <p:spPr>
          <a:xfrm>
            <a:off x="1820837" y="5353049"/>
            <a:ext cx="571504" cy="157164"/>
          </a:xfrm>
          <a:prstGeom prst="rect">
            <a:avLst/>
          </a:prstGeom>
        </p:spPr>
      </p:pic>
      <p:pic>
        <p:nvPicPr>
          <p:cNvPr id="23" name="图片 22">
            <a:extLst>
              <a:ext uri="{FF2B5EF4-FFF2-40B4-BE49-F238E27FC236}">
                <a16:creationId xmlns:a16="http://schemas.microsoft.com/office/drawing/2014/main" id="{DA894C61-7FC2-5F7E-316E-811D217A6159}"/>
              </a:ext>
            </a:extLst>
          </p:cNvPr>
          <p:cNvPicPr>
            <a:picLocks noChangeAspect="1"/>
          </p:cNvPicPr>
          <p:nvPr/>
        </p:nvPicPr>
        <p:blipFill>
          <a:blip r:embed="rId10"/>
          <a:stretch>
            <a:fillRect/>
          </a:stretch>
        </p:blipFill>
        <p:spPr>
          <a:xfrm>
            <a:off x="1488266" y="5548311"/>
            <a:ext cx="4252944" cy="419103"/>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9B7E4C7-33C7-9E07-F270-33DF4FB99D7B}"/>
                  </a:ext>
                </a:extLst>
              </p:cNvPr>
              <p:cNvSpPr txBox="1"/>
              <p:nvPr/>
            </p:nvSpPr>
            <p:spPr>
              <a:xfrm>
                <a:off x="7148513" y="3938588"/>
                <a:ext cx="238212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𝑔</m:t>
                    </m:r>
                  </m:oMath>
                </a14:m>
                <a:r>
                  <a:rPr lang="en-US" altLang="zh-CN" dirty="0"/>
                  <a:t>: proposal probability </a:t>
                </a:r>
                <a:endParaRPr lang="zh-CN" altLang="en-US" dirty="0"/>
              </a:p>
            </p:txBody>
          </p:sp>
        </mc:Choice>
        <mc:Fallback xmlns="">
          <p:sp>
            <p:nvSpPr>
              <p:cNvPr id="24" name="文本框 23">
                <a:extLst>
                  <a:ext uri="{FF2B5EF4-FFF2-40B4-BE49-F238E27FC236}">
                    <a16:creationId xmlns:a16="http://schemas.microsoft.com/office/drawing/2014/main" id="{49B7E4C7-33C7-9E07-F270-33DF4FB99D7B}"/>
                  </a:ext>
                </a:extLst>
              </p:cNvPr>
              <p:cNvSpPr txBox="1">
                <a:spLocks noRot="1" noChangeAspect="1" noMove="1" noResize="1" noEditPoints="1" noAdjustHandles="1" noChangeArrowheads="1" noChangeShapeType="1" noTextEdit="1"/>
              </p:cNvSpPr>
              <p:nvPr/>
            </p:nvSpPr>
            <p:spPr>
              <a:xfrm>
                <a:off x="7148513" y="3938588"/>
                <a:ext cx="2382127" cy="369332"/>
              </a:xfrm>
              <a:prstGeom prst="rect">
                <a:avLst/>
              </a:prstGeom>
              <a:blipFill>
                <a:blip r:embed="rId11"/>
                <a:stretch>
                  <a:fillRect t="-8197" r="-1282" b="-24590"/>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912CE8F1-6613-93D1-3737-3D224574CAD0}"/>
              </a:ext>
            </a:extLst>
          </p:cNvPr>
          <p:cNvPicPr>
            <a:picLocks noChangeAspect="1"/>
          </p:cNvPicPr>
          <p:nvPr/>
        </p:nvPicPr>
        <p:blipFill>
          <a:blip r:embed="rId12"/>
          <a:stretch>
            <a:fillRect/>
          </a:stretch>
        </p:blipFill>
        <p:spPr>
          <a:xfrm>
            <a:off x="7558078" y="4296012"/>
            <a:ext cx="2524143" cy="290515"/>
          </a:xfrm>
          <a:prstGeom prst="rect">
            <a:avLst/>
          </a:prstGeom>
        </p:spPr>
      </p:pic>
    </p:spTree>
    <p:extLst>
      <p:ext uri="{BB962C8B-B14F-4D97-AF65-F5344CB8AC3E}">
        <p14:creationId xmlns:p14="http://schemas.microsoft.com/office/powerpoint/2010/main" val="376434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F3B01-E95C-E7DD-D0E6-26ABC9A440FB}"/>
              </a:ext>
            </a:extLst>
          </p:cNvPr>
          <p:cNvSpPr>
            <a:spLocks noGrp="1"/>
          </p:cNvSpPr>
          <p:nvPr>
            <p:ph type="title"/>
          </p:nvPr>
        </p:nvSpPr>
        <p:spPr/>
        <p:txBody>
          <a:bodyPr>
            <a:normAutofit/>
          </a:bodyPr>
          <a:lstStyle/>
          <a:p>
            <a:r>
              <a:rPr lang="en-US" altLang="zh-CN" dirty="0"/>
              <a:t>Prior Knowledge - Metropolis Hasting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CDB0E8-171F-5BC5-C9AB-9EC25DC8BD82}"/>
                  </a:ext>
                </a:extLst>
              </p:cNvPr>
              <p:cNvSpPr>
                <a:spLocks noGrp="1"/>
              </p:cNvSpPr>
              <p:nvPr>
                <p:ph idx="1"/>
              </p:nvPr>
            </p:nvSpPr>
            <p:spPr>
              <a:xfrm>
                <a:off x="449947" y="1276350"/>
                <a:ext cx="10903992" cy="6076950"/>
              </a:xfrm>
            </p:spPr>
            <p:txBody>
              <a:bodyPr>
                <a:normAutofit/>
              </a:bodyPr>
              <a:lstStyle/>
              <a:p>
                <a:pPr marL="457200" indent="-457200">
                  <a:buFont typeface="+mj-ea"/>
                  <a:buAutoNum type="circleNumDbPlain"/>
                </a:pPr>
                <a:r>
                  <a:rPr lang="en-US" altLang="zh-CN" dirty="0"/>
                  <a:t>Make a proposal of state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a14:m>
                <a:r>
                  <a:rPr lang="en-US" altLang="zh-CN" dirty="0"/>
                  <a:t> with some proposal probability </a:t>
                </a:r>
                <a14:m>
                  <m:oMath xmlns:m="http://schemas.openxmlformats.org/officeDocument/2006/math">
                    <m:r>
                      <a:rPr lang="en-US" altLang="zh-CN" b="0" i="1" smtClean="0">
                        <a:latin typeface="Cambria Math" panose="02040503050406030204" pitchFamily="18" charset="0"/>
                      </a:rPr>
                      <m:t>𝑔</m:t>
                    </m:r>
                  </m:oMath>
                </a14:m>
                <a:r>
                  <a:rPr lang="en-US" altLang="zh-CN" dirty="0"/>
                  <a:t>: </a:t>
                </a:r>
              </a:p>
              <a:p>
                <a:endParaRPr lang="en-US" altLang="zh-CN" dirty="0"/>
              </a:p>
              <a:p>
                <a:endParaRPr lang="en-US" altLang="zh-CN" dirty="0"/>
              </a:p>
              <a:p>
                <a:pPr marL="457200" indent="-457200">
                  <a:buFont typeface="+mj-ea"/>
                  <a:buAutoNum type="circleNumDbPlain" startAt="2"/>
                </a:pPr>
                <a:r>
                  <a:rPr lang="en-US" altLang="zh-CN" dirty="0"/>
                  <a:t>Accept the new state X₂ with some acceptance probability </a:t>
                </a:r>
                <a14:m>
                  <m:oMath xmlns:m="http://schemas.openxmlformats.org/officeDocument/2006/math">
                    <m:r>
                      <a:rPr lang="en-US" altLang="zh-CN" b="0" i="1" smtClean="0">
                        <a:latin typeface="Cambria Math" panose="02040503050406030204" pitchFamily="18" charset="0"/>
                      </a:rPr>
                      <m:t>𝐴</m:t>
                    </m:r>
                  </m:oMath>
                </a14:m>
                <a:r>
                  <a:rPr lang="en-US" altLang="zh-CN" dirty="0"/>
                  <a:t>:</a:t>
                </a:r>
              </a:p>
              <a:p>
                <a:endParaRPr lang="en-US" altLang="zh-CN" dirty="0"/>
              </a:p>
              <a:p>
                <a:pPr marL="0" indent="0">
                  <a:buNone/>
                </a:pPr>
                <a:endParaRPr lang="en-US" altLang="zh-CN" dirty="0"/>
              </a:p>
              <a:p>
                <a:pPr marL="457200" indent="-457200">
                  <a:buFont typeface="+mj-ea"/>
                  <a:buAutoNum type="circleNumDbPlain" startAt="3"/>
                </a:pPr>
                <a:r>
                  <a:rPr lang="en-US" altLang="zh-CN" dirty="0"/>
                  <a:t>Substituting the p(x) with f(x)/Z:</a:t>
                </a:r>
              </a:p>
              <a:p>
                <a:endParaRPr lang="en-US" altLang="zh-CN" dirty="0"/>
              </a:p>
              <a:p>
                <a:endParaRPr lang="en-US" altLang="zh-CN" dirty="0"/>
              </a:p>
              <a:p>
                <a:endParaRPr lang="en-US" altLang="zh-CN" dirty="0"/>
              </a:p>
              <a:p>
                <a:endParaRPr lang="en-US" altLang="zh-CN" dirty="0"/>
              </a:p>
              <a:p>
                <a:pPr marL="457200" indent="-457200">
                  <a:buFont typeface="+mj-ea"/>
                  <a:buAutoNum type="circleNumDbPlain" startAt="4"/>
                </a:pPr>
                <a:r>
                  <a:rPr lang="en-US" altLang="zh-CN" dirty="0"/>
                  <a:t>Get the acceptance probability A</a:t>
                </a:r>
              </a:p>
              <a:p>
                <a:pPr marL="0" indent="0">
                  <a:buNone/>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h</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𝑋</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𝑋</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r>
                            <a:rPr lang="en-US" altLang="zh-CN" sz="1800" b="0" i="1" smtClean="0">
                              <a:latin typeface="Cambria Math" panose="02040503050406030204" pitchFamily="18" charset="0"/>
                            </a:rPr>
                            <m:t>{1,</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𝑓</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𝑔</m:t>
                              </m:r>
                            </m:sub>
                          </m:sSub>
                          <m:r>
                            <a:rPr lang="en-US" altLang="zh-CN" sz="1800" b="0" i="1" smtClean="0">
                              <a:latin typeface="Cambria Math" panose="02040503050406030204" pitchFamily="18" charset="0"/>
                            </a:rPr>
                            <m:t>}</m:t>
                          </m:r>
                        </m:e>
                      </m:func>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min</m:t>
                      </m:r>
                      <m:r>
                        <a:rPr lang="en-US" altLang="zh-CN" sz="1800" b="0" i="1" smtClean="0">
                          <a:latin typeface="Cambria Math" panose="02040503050406030204" pitchFamily="18" charset="0"/>
                        </a:rPr>
                        <m:t>⁡{1,</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𝑋</m:t>
                                  </m:r>
                                </m:e>
                                <m:sub>
                                  <m:r>
                                    <a:rPr lang="en-US" altLang="zh-CN" sz="1800" b="0" i="1" smtClean="0">
                                      <a:latin typeface="Cambria Math" panose="02040503050406030204" pitchFamily="18" charset="0"/>
                                    </a:rPr>
                                    <m:t>2</m:t>
                                  </m:r>
                                </m:sub>
                              </m:sSub>
                            </m:e>
                          </m:d>
                          <m:r>
                            <a:rPr lang="en-US" altLang="zh-CN" sz="1800" b="0" i="1" smtClean="0">
                              <a:latin typeface="Cambria Math" panose="02040503050406030204" pitchFamily="18" charset="0"/>
                            </a:rPr>
                            <m:t>𝑔</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𝑋</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𝑋</m:t>
                              </m:r>
                            </m:e>
                            <m:sub>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num>
                        <m:den>
                          <m:r>
                            <a:rPr lang="en-US" altLang="zh-CN" sz="1800" b="0" i="1" smtClean="0">
                              <a:latin typeface="Cambria Math" panose="02040503050406030204" pitchFamily="18" charset="0"/>
                            </a:rPr>
                            <m:t>𝑓</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𝑋</m:t>
                                  </m:r>
                                </m:e>
                                <m:sub>
                                  <m:r>
                                    <a:rPr lang="en-US" altLang="zh-CN" sz="1800" b="0" i="1" smtClean="0">
                                      <a:latin typeface="Cambria Math" panose="02040503050406030204" pitchFamily="18" charset="0"/>
                                    </a:rPr>
                                    <m:t>1</m:t>
                                  </m:r>
                                </m:sub>
                              </m:sSub>
                            </m:e>
                          </m:d>
                          <m:r>
                            <a:rPr lang="en-US" altLang="zh-CN" sz="1800" i="1">
                              <a:latin typeface="Cambria Math" panose="02040503050406030204" pitchFamily="18" charset="0"/>
                            </a:rPr>
                            <m:t>𝑔</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𝑋</m:t>
                              </m:r>
                            </m:e>
                            <m:sub>
                              <m:r>
                                <a:rPr lang="en-US" altLang="zh-CN" sz="1800" b="0" i="1" smtClean="0">
                                  <a:latin typeface="Cambria Math" panose="02040503050406030204" pitchFamily="18" charset="0"/>
                                </a:rPr>
                                <m:t>2</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𝑋</m:t>
                              </m:r>
                            </m:e>
                            <m:sub>
                              <m:r>
                                <a:rPr lang="en-US" altLang="zh-CN" sz="1800" b="0" i="1" smtClean="0">
                                  <a:latin typeface="Cambria Math" panose="02040503050406030204" pitchFamily="18" charset="0"/>
                                </a:rPr>
                                <m:t>1</m:t>
                              </m:r>
                            </m:sub>
                          </m:sSub>
                          <m:r>
                            <a:rPr lang="en-US" altLang="zh-CN" sz="1800" i="1">
                              <a:latin typeface="Cambria Math" panose="02040503050406030204" pitchFamily="18" charset="0"/>
                            </a:rPr>
                            <m:t>)</m:t>
                          </m:r>
                        </m:den>
                      </m:f>
                      <m:r>
                        <a:rPr lang="en-US" altLang="zh-CN" sz="1800" b="0" i="1" smtClean="0">
                          <a:latin typeface="Cambria Math" panose="02040503050406030204" pitchFamily="18" charset="0"/>
                        </a:rPr>
                        <m:t>}</m:t>
                      </m:r>
                    </m:oMath>
                  </m:oMathPara>
                </a14:m>
                <a:endParaRPr lang="en-US" altLang="zh-CN" sz="1800" dirty="0"/>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9CDB0E8-171F-5BC5-C9AB-9EC25DC8BD82}"/>
                  </a:ext>
                </a:extLst>
              </p:cNvPr>
              <p:cNvSpPr>
                <a:spLocks noGrp="1" noRot="1" noChangeAspect="1" noMove="1" noResize="1" noEditPoints="1" noAdjustHandles="1" noChangeArrowheads="1" noChangeShapeType="1" noTextEdit="1"/>
              </p:cNvSpPr>
              <p:nvPr>
                <p:ph idx="1"/>
              </p:nvPr>
            </p:nvSpPr>
            <p:spPr>
              <a:xfrm>
                <a:off x="449947" y="1276350"/>
                <a:ext cx="10903992" cy="6076950"/>
              </a:xfrm>
              <a:blipFill>
                <a:blip r:embed="rId3"/>
                <a:stretch>
                  <a:fillRect l="-503" t="-110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F57DA4C-4A58-BA1C-2F4F-A9A7A8BC1D9D}"/>
              </a:ext>
            </a:extLst>
          </p:cNvPr>
          <p:cNvPicPr>
            <a:picLocks noChangeAspect="1"/>
          </p:cNvPicPr>
          <p:nvPr/>
        </p:nvPicPr>
        <p:blipFill>
          <a:blip r:embed="rId4"/>
          <a:stretch>
            <a:fillRect/>
          </a:stretch>
        </p:blipFill>
        <p:spPr>
          <a:xfrm>
            <a:off x="1852603" y="1874042"/>
            <a:ext cx="2524143" cy="290515"/>
          </a:xfrm>
          <a:prstGeom prst="rect">
            <a:avLst/>
          </a:prstGeom>
        </p:spPr>
      </p:pic>
      <p:pic>
        <p:nvPicPr>
          <p:cNvPr id="4098" name="Picture 2">
            <a:extLst>
              <a:ext uri="{FF2B5EF4-FFF2-40B4-BE49-F238E27FC236}">
                <a16:creationId xmlns:a16="http://schemas.microsoft.com/office/drawing/2014/main" id="{D8F9B4E3-2CDE-5FA0-E019-B85D5D3DC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379" y="1874044"/>
            <a:ext cx="34004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E11B580-F9BB-D781-3801-FE255441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064" y="3402800"/>
            <a:ext cx="48768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3C6B099-B404-6317-F86C-1D018D1B1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838" y="3047997"/>
            <a:ext cx="34004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A9B8E4A-C5A1-436C-25EA-F8615279CC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039" y="4124312"/>
            <a:ext cx="4514850" cy="3238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BF148EB-EC7F-3557-F97D-8EF98C2DA5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5838" y="4519631"/>
            <a:ext cx="2800350" cy="63817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D0C58F6-0C5A-9FE8-51AC-7C0E73210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9303" y="5169725"/>
            <a:ext cx="38385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F7A3D3D3-BE15-E76F-3C60-54468042AB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2039" y="5160200"/>
            <a:ext cx="200025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52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ED374-8F65-4ADA-1EB6-45C44932A47C}"/>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08095392-7444-7621-5D55-5110DAEC3ADB}"/>
              </a:ext>
            </a:extLst>
          </p:cNvPr>
          <p:cNvSpPr>
            <a:spLocks noGrp="1"/>
          </p:cNvSpPr>
          <p:nvPr>
            <p:ph idx="1"/>
          </p:nvPr>
        </p:nvSpPr>
        <p:spPr>
          <a:xfrm>
            <a:off x="449947" y="1276350"/>
            <a:ext cx="10903992" cy="2322771"/>
          </a:xfrm>
        </p:spPr>
        <p:txBody>
          <a:bodyPr/>
          <a:lstStyle/>
          <a:p>
            <a:r>
              <a:rPr lang="en-US" altLang="zh-CN" dirty="0"/>
              <a:t>What can we learn from this video?</a:t>
            </a:r>
          </a:p>
          <a:p>
            <a:pPr lvl="1"/>
            <a:r>
              <a:rPr lang="en-US" altLang="zh-CN" dirty="0"/>
              <a:t>3D object shapes</a:t>
            </a:r>
          </a:p>
          <a:p>
            <a:pPr lvl="1"/>
            <a:r>
              <a:rPr lang="en-US" altLang="zh-CN" dirty="0"/>
              <a:t>Physical events</a:t>
            </a:r>
          </a:p>
          <a:p>
            <a:pPr lvl="1"/>
            <a:r>
              <a:rPr lang="en-US" altLang="zh-CN" dirty="0"/>
              <a:t>Physical object properties</a:t>
            </a:r>
          </a:p>
          <a:p>
            <a:pPr lvl="2"/>
            <a:r>
              <a:rPr lang="en-US" altLang="zh-CN" dirty="0"/>
              <a:t>Masses </a:t>
            </a:r>
          </a:p>
          <a:p>
            <a:pPr lvl="2"/>
            <a:r>
              <a:rPr lang="en-US" altLang="zh-CN" dirty="0"/>
              <a:t>Coefficients of frictions</a:t>
            </a:r>
          </a:p>
        </p:txBody>
      </p:sp>
      <p:sp>
        <p:nvSpPr>
          <p:cNvPr id="4" name="文本框 3">
            <a:extLst>
              <a:ext uri="{FF2B5EF4-FFF2-40B4-BE49-F238E27FC236}">
                <a16:creationId xmlns:a16="http://schemas.microsoft.com/office/drawing/2014/main" id="{7C95F29B-D60C-A210-03FE-9DC38D8AF6AF}"/>
              </a:ext>
            </a:extLst>
          </p:cNvPr>
          <p:cNvSpPr txBox="1"/>
          <p:nvPr/>
        </p:nvSpPr>
        <p:spPr>
          <a:xfrm>
            <a:off x="-369008" y="3429000"/>
            <a:ext cx="5834144" cy="2400657"/>
          </a:xfrm>
          <a:prstGeom prst="rect">
            <a:avLst/>
          </a:prstGeom>
          <a:noFill/>
        </p:spPr>
        <p:txBody>
          <a:bodyPr wrap="square" rtlCol="0">
            <a:spAutoFit/>
          </a:bodyPr>
          <a:lstStyle/>
          <a:p>
            <a:pPr marL="797560" lvl="2" indent="0">
              <a:buNone/>
            </a:pPr>
            <a:endParaRPr lang="en-US" altLang="zh-CN" sz="2200" dirty="0">
              <a:latin typeface="Times New Roman" panose="02020603050405020304" pitchFamily="18" charset="0"/>
              <a:cs typeface="Times New Roman" panose="02020603050405020304" pitchFamily="18" charset="0"/>
            </a:endParaRPr>
          </a:p>
          <a:p>
            <a:pPr marL="797560" lvl="2" indent="0">
              <a:buNone/>
            </a:pPr>
            <a:r>
              <a:rPr lang="en-US" altLang="zh-CN" sz="2200" dirty="0">
                <a:latin typeface="Times New Roman" panose="02020603050405020304" pitchFamily="18" charset="0"/>
                <a:cs typeface="Times New Roman" panose="02020603050405020304" pitchFamily="18" charset="0"/>
              </a:rPr>
              <a:t>• Humans recover rich information from short videos. </a:t>
            </a:r>
          </a:p>
          <a:p>
            <a:pPr marL="797560" lvl="2" indent="0">
              <a:buNone/>
            </a:pPr>
            <a:r>
              <a:rPr lang="en-US" altLang="zh-CN" sz="2200" dirty="0">
                <a:latin typeface="Times New Roman" panose="02020603050405020304" pitchFamily="18" charset="0"/>
                <a:cs typeface="Times New Roman" panose="02020603050405020304" pitchFamily="18" charset="0"/>
              </a:rPr>
              <a:t>• Generalization: Humans easily answer questions like </a:t>
            </a:r>
          </a:p>
          <a:p>
            <a:pPr marL="797560" lvl="2" indent="0">
              <a:buNone/>
            </a:pPr>
            <a:r>
              <a:rPr lang="en-US" altLang="zh-CN" sz="2200" dirty="0">
                <a:latin typeface="Times New Roman" panose="02020603050405020304" pitchFamily="18" charset="0"/>
                <a:cs typeface="Times New Roman" panose="02020603050405020304" pitchFamily="18" charset="0"/>
              </a:rPr>
              <a:t>		What will happen next?</a:t>
            </a:r>
            <a:endParaRPr lang="zh-CN" altLang="en-US" sz="2200"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546E4EE-B4DC-7D49-AAEC-2C1FC724B5ED}"/>
              </a:ext>
            </a:extLst>
          </p:cNvPr>
          <p:cNvPicPr>
            <a:picLocks noChangeAspect="1"/>
          </p:cNvPicPr>
          <p:nvPr/>
        </p:nvPicPr>
        <p:blipFill>
          <a:blip r:embed="rId2"/>
          <a:stretch>
            <a:fillRect/>
          </a:stretch>
        </p:blipFill>
        <p:spPr>
          <a:xfrm>
            <a:off x="5344310" y="1898627"/>
            <a:ext cx="6130456" cy="2622596"/>
          </a:xfrm>
          <a:prstGeom prst="rect">
            <a:avLst/>
          </a:prstGeom>
        </p:spPr>
      </p:pic>
    </p:spTree>
    <p:extLst>
      <p:ext uri="{BB962C8B-B14F-4D97-AF65-F5344CB8AC3E}">
        <p14:creationId xmlns:p14="http://schemas.microsoft.com/office/powerpoint/2010/main" val="220764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83E2B-646C-A67E-6F29-E4EF0C188447}"/>
              </a:ext>
            </a:extLst>
          </p:cNvPr>
          <p:cNvSpPr>
            <a:spLocks noGrp="1"/>
          </p:cNvSpPr>
          <p:nvPr>
            <p:ph type="title"/>
          </p:nvPr>
        </p:nvSpPr>
        <p:spPr/>
        <p:txBody>
          <a:bodyPr/>
          <a:lstStyle/>
          <a:p>
            <a:r>
              <a:rPr lang="en-US" altLang="zh-CN" dirty="0"/>
              <a:t>Research Background</a:t>
            </a:r>
            <a:endParaRPr lang="zh-CN" altLang="en-US" dirty="0"/>
          </a:p>
        </p:txBody>
      </p:sp>
      <p:sp>
        <p:nvSpPr>
          <p:cNvPr id="3" name="内容占位符 2">
            <a:extLst>
              <a:ext uri="{FF2B5EF4-FFF2-40B4-BE49-F238E27FC236}">
                <a16:creationId xmlns:a16="http://schemas.microsoft.com/office/drawing/2014/main" id="{8A92F3B3-0D6D-2BDA-F682-C62A30F597B8}"/>
              </a:ext>
            </a:extLst>
          </p:cNvPr>
          <p:cNvSpPr>
            <a:spLocks noGrp="1"/>
          </p:cNvSpPr>
          <p:nvPr>
            <p:ph idx="1"/>
          </p:nvPr>
        </p:nvSpPr>
        <p:spPr/>
        <p:txBody>
          <a:bodyPr/>
          <a:lstStyle/>
          <a:p>
            <a:r>
              <a:rPr lang="en-US" altLang="zh-CN" dirty="0"/>
              <a:t> </a:t>
            </a:r>
            <a:endParaRPr lang="zh-CN" altLang="en-US" dirty="0"/>
          </a:p>
        </p:txBody>
      </p:sp>
      <p:pic>
        <p:nvPicPr>
          <p:cNvPr id="5" name="图片 4">
            <a:extLst>
              <a:ext uri="{FF2B5EF4-FFF2-40B4-BE49-F238E27FC236}">
                <a16:creationId xmlns:a16="http://schemas.microsoft.com/office/drawing/2014/main" id="{546D63A6-CB77-76AF-CA2A-3F181B3B9193}"/>
              </a:ext>
            </a:extLst>
          </p:cNvPr>
          <p:cNvPicPr>
            <a:picLocks noChangeAspect="1"/>
          </p:cNvPicPr>
          <p:nvPr/>
        </p:nvPicPr>
        <p:blipFill>
          <a:blip r:embed="rId2"/>
          <a:stretch>
            <a:fillRect/>
          </a:stretch>
        </p:blipFill>
        <p:spPr>
          <a:xfrm>
            <a:off x="63795" y="2357701"/>
            <a:ext cx="6870584" cy="3649695"/>
          </a:xfrm>
          <a:prstGeom prst="rect">
            <a:avLst/>
          </a:prstGeom>
        </p:spPr>
      </p:pic>
      <p:pic>
        <p:nvPicPr>
          <p:cNvPr id="7" name="图片 6">
            <a:extLst>
              <a:ext uri="{FF2B5EF4-FFF2-40B4-BE49-F238E27FC236}">
                <a16:creationId xmlns:a16="http://schemas.microsoft.com/office/drawing/2014/main" id="{53D4835D-C572-9B94-DEFD-FD8FD6E72B5F}"/>
              </a:ext>
            </a:extLst>
          </p:cNvPr>
          <p:cNvPicPr>
            <a:picLocks noChangeAspect="1"/>
          </p:cNvPicPr>
          <p:nvPr/>
        </p:nvPicPr>
        <p:blipFill>
          <a:blip r:embed="rId3"/>
          <a:stretch>
            <a:fillRect/>
          </a:stretch>
        </p:blipFill>
        <p:spPr>
          <a:xfrm>
            <a:off x="6896061" y="1229924"/>
            <a:ext cx="5295939" cy="5153063"/>
          </a:xfrm>
          <a:prstGeom prst="rect">
            <a:avLst/>
          </a:prstGeom>
        </p:spPr>
      </p:pic>
    </p:spTree>
    <p:extLst>
      <p:ext uri="{BB962C8B-B14F-4D97-AF65-F5344CB8AC3E}">
        <p14:creationId xmlns:p14="http://schemas.microsoft.com/office/powerpoint/2010/main" val="26443528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gxOGM0MjdkNjM0YTJlMDE5M2VlNjE0OGY5ZTk0ZjgifQ=="/>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3599</TotalTime>
  <Words>4047</Words>
  <Application>Microsoft Office PowerPoint</Application>
  <PresentationFormat>宽屏</PresentationFormat>
  <Paragraphs>347</Paragraphs>
  <Slides>36</Slides>
  <Notes>25</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NimbusRomNo9L-Regu</vt:lpstr>
      <vt:lpstr>SF Pro Display</vt:lpstr>
      <vt:lpstr>等线</vt:lpstr>
      <vt:lpstr>Arial</vt:lpstr>
      <vt:lpstr>Calibri</vt:lpstr>
      <vt:lpstr>Cambria Math</vt:lpstr>
      <vt:lpstr>Times</vt:lpstr>
      <vt:lpstr>Times New Roman</vt:lpstr>
      <vt:lpstr>Wingdings</vt:lpstr>
      <vt:lpstr>WPS</vt:lpstr>
      <vt:lpstr>Galileo: Perceiving Physical Object Properties by Integrating a Physics Engine with Deep Learning</vt:lpstr>
      <vt:lpstr>Prior Knowledge - Markov Chains Monte Carlo (MCMC)</vt:lpstr>
      <vt:lpstr>Prior Knowledge - Markov Chains Monte Carlo (MCMC)</vt:lpstr>
      <vt:lpstr>Prior Knowledge - Markov Chains Monte Carlo (MCMC)</vt:lpstr>
      <vt:lpstr>Prior Knowledge - Markov Chains Monte Carlo (MCMC)</vt:lpstr>
      <vt:lpstr>Prior Knowledge - Metropolis Hasting Algorithm</vt:lpstr>
      <vt:lpstr>Prior Knowledge - Metropolis Hasting Algorithm</vt:lpstr>
      <vt:lpstr>Research Background</vt:lpstr>
      <vt:lpstr>Research Background</vt:lpstr>
      <vt:lpstr>Research Background</vt:lpstr>
      <vt:lpstr>Snapshot of Dataset</vt:lpstr>
      <vt:lpstr>Main Method</vt:lpstr>
      <vt:lpstr>Main Method</vt:lpstr>
      <vt:lpstr>Main Method</vt:lpstr>
      <vt:lpstr>Main Method</vt:lpstr>
      <vt:lpstr>Main Method</vt:lpstr>
      <vt:lpstr>Detail 1 – Simulation Results</vt:lpstr>
      <vt:lpstr>Detail 2 – Predict T_i by MCMC(likelihood)   </vt:lpstr>
      <vt:lpstr>Bootstrapping to efficiently see physical objects in static scenes</vt:lpstr>
      <vt:lpstr>Bootstrapping to efficiently see physical objects in static scenes</vt:lpstr>
      <vt:lpstr>Experiments &amp; Evaluation of Model</vt:lpstr>
      <vt:lpstr>Experiments &amp; Evaluation of Model</vt:lpstr>
      <vt:lpstr>Grasping extreme aerodynamics on a low-dimensional manifold</vt:lpstr>
      <vt:lpstr>Research Background</vt:lpstr>
      <vt:lpstr>Prior Knowledge</vt:lpstr>
      <vt:lpstr>Prior Knowledge</vt:lpstr>
      <vt:lpstr>Prior Knowledge</vt:lpstr>
      <vt:lpstr>Main Method</vt:lpstr>
      <vt:lpstr>Main Method</vt:lpstr>
      <vt:lpstr>Simulation Dataset</vt:lpstr>
      <vt:lpstr>Simulation Dataset</vt:lpstr>
      <vt:lpstr>Experiment &amp; Result-1</vt:lpstr>
      <vt:lpstr>Experiment &amp; Result-2</vt:lpstr>
      <vt:lpstr>Experiment &amp; Result - 3</vt:lpstr>
      <vt:lpstr>Experiment &amp; Result - 3</vt:lpstr>
      <vt:lpstr>Idea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State Variables Hidden in Experimental Data》</dc:title>
  <dc:creator>笑颜 许</dc:creator>
  <cp:lastModifiedBy>笑颜 许</cp:lastModifiedBy>
  <cp:revision>28</cp:revision>
  <dcterms:created xsi:type="dcterms:W3CDTF">2024-06-01T03:49:00Z</dcterms:created>
  <dcterms:modified xsi:type="dcterms:W3CDTF">2024-06-29T08:23:55Z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c167b8c023f311ef80001fe800001ee8">
    <vt:lpwstr>CWMCWsaKojm0Q9Sphpzo0ReQY+5+x+Y7aXebB1y3M9KfHLhVCxFyIU938Pc9udFk322xVMxosWJJ8/p+/QdNyU7Bw==</vt:lpwstr>
  </property>
  <property fmtid="{D5CDD505-2E9C-101B-9397-08002B2CF9AE}" pid="3" name="CWMdcbf5ea023fa11ef80001fe800001ee8">
    <vt:lpwstr>CWMjUtTi/yXPSg41R1i7Kmuy9ZzOP00mtjDMh+4F8G39/MuBKUi1DoNvO3aAy1ZOMzIHzJjTp8pUaT7VIjMSS+Rnw==</vt:lpwstr>
  </property>
  <property fmtid="{D5CDD505-2E9C-101B-9397-08002B2CF9AE}" pid="4" name="ICV">
    <vt:lpwstr>816FC0D4DFB14C1DB10EBE389641AD65_12</vt:lpwstr>
  </property>
  <property fmtid="{D5CDD505-2E9C-101B-9397-08002B2CF9AE}" pid="5" name="KSOProductBuildVer">
    <vt:lpwstr>2052-12.1.0.16929</vt:lpwstr>
  </property>
</Properties>
</file>